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912" r:id="rId1"/>
  </p:sldMasterIdLst>
  <p:sldIdLst>
    <p:sldId id="256" r:id="rId2"/>
    <p:sldId id="262" r:id="rId3"/>
    <p:sldId id="263" r:id="rId4"/>
    <p:sldId id="271" r:id="rId5"/>
    <p:sldId id="272" r:id="rId6"/>
    <p:sldId id="277" r:id="rId7"/>
    <p:sldId id="281" r:id="rId8"/>
    <p:sldId id="274" r:id="rId9"/>
    <p:sldId id="269" r:id="rId10"/>
    <p:sldId id="260" r:id="rId11"/>
    <p:sldId id="261" r:id="rId12"/>
    <p:sldId id="264" r:id="rId13"/>
    <p:sldId id="270" r:id="rId14"/>
    <p:sldId id="265" r:id="rId15"/>
    <p:sldId id="266" r:id="rId16"/>
    <p:sldId id="279" r:id="rId17"/>
    <p:sldId id="276" r:id="rId18"/>
    <p:sldId id="280" r:id="rId19"/>
    <p:sldId id="275" r:id="rId20"/>
    <p:sldId id="267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99" autoAdjust="0"/>
    <p:restoredTop sz="94667" autoAdjust="0"/>
  </p:normalViewPr>
  <p:slideViewPr>
    <p:cSldViewPr>
      <p:cViewPr varScale="1">
        <p:scale>
          <a:sx n="96" d="100"/>
          <a:sy n="96" d="100"/>
        </p:scale>
        <p:origin x="-32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1146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ttangolo arrotondato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o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20" name="Sottotito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19" name="Segnaposto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11" name="Segnaposto numero diapositiva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tangolo arrotondato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ttangolo arrotondato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arrotondato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Arrotonda singolo angolo rettangol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it-IT" smtClean="0"/>
              <a:t>Fare clic sull'icona per inserire un'immagine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arrotondato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ttangolo arrotondato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Segnaposto tito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25" name="Segnaposto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DDE76EE-0E18-451C-9BC0-AEE132CEA1F2}" type="datetimeFigureOut">
              <a:rPr lang="it-IT" smtClean="0"/>
              <a:pPr/>
              <a:t>05/03/2013</a:t>
            </a:fld>
            <a:endParaRPr lang="it-IT"/>
          </a:p>
        </p:txBody>
      </p:sp>
      <p:sp>
        <p:nvSpPr>
          <p:cNvPr id="18" name="Segnaposto piè di pagina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CEB0206-A87A-4EF7-8F50-CE435626ECCD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55576" y="2132856"/>
            <a:ext cx="7772400" cy="1152128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200" dirty="0" smtClean="0">
                <a:solidFill>
                  <a:srgbClr val="FF0000"/>
                </a:solidFill>
              </a:rPr>
              <a:t>Dipartimento di Pediatria</a:t>
            </a:r>
            <a:br>
              <a:rPr lang="it-IT" sz="3200" dirty="0" smtClean="0">
                <a:solidFill>
                  <a:srgbClr val="FF0000"/>
                </a:solidFill>
              </a:rPr>
            </a:br>
            <a:r>
              <a:rPr lang="it-IT" sz="3200" dirty="0" smtClean="0">
                <a:solidFill>
                  <a:srgbClr val="FF0000"/>
                </a:solidFill>
              </a:rPr>
              <a:t>Casi clinici del mercoledì </a:t>
            </a:r>
            <a:br>
              <a:rPr lang="it-IT" sz="3200" dirty="0" smtClean="0">
                <a:solidFill>
                  <a:srgbClr val="FF0000"/>
                </a:solidFill>
              </a:rPr>
            </a:br>
            <a:r>
              <a:rPr lang="it-IT" sz="3200" dirty="0" smtClean="0">
                <a:solidFill>
                  <a:srgbClr val="FF0000"/>
                </a:solidFill>
              </a:rPr>
              <a:t>16 gennaio 2013</a:t>
            </a:r>
            <a:endParaRPr lang="it-IT" sz="3200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5580112" y="5229200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AIF</a:t>
            </a:r>
          </a:p>
          <a:p>
            <a:pPr algn="ctr"/>
            <a:r>
              <a:rPr lang="it-IT" sz="2000" dirty="0" smtClean="0"/>
              <a:t>Dott.ssa R. Kosova</a:t>
            </a:r>
            <a:endParaRPr lang="it-IT" sz="2000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611560" y="5241394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TUTOR</a:t>
            </a:r>
          </a:p>
          <a:p>
            <a:pPr algn="ctr"/>
            <a:r>
              <a:rPr lang="it-IT" sz="2000" dirty="0" smtClean="0"/>
              <a:t>Prof. P. </a:t>
            </a:r>
            <a:r>
              <a:rPr lang="it-IT" sz="2000" dirty="0" err="1" smtClean="0"/>
              <a:t>Siani</a:t>
            </a:r>
            <a:endParaRPr lang="it-IT" sz="2000" dirty="0"/>
          </a:p>
        </p:txBody>
      </p:sp>
      <p:pic>
        <p:nvPicPr>
          <p:cNvPr id="1026" name="Picture 2" descr="C:\Users\Robert\Desktop\CASO CLINICO 1\imag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95936" y="548680"/>
            <a:ext cx="1296144" cy="1296144"/>
          </a:xfrm>
          <a:prstGeom prst="rect">
            <a:avLst/>
          </a:prstGeom>
          <a:noFill/>
        </p:spPr>
      </p:pic>
      <p:sp>
        <p:nvSpPr>
          <p:cNvPr id="6" name="Titolo 1"/>
          <p:cNvSpPr txBox="1">
            <a:spLocks/>
          </p:cNvSpPr>
          <p:nvPr/>
        </p:nvSpPr>
        <p:spPr>
          <a:xfrm>
            <a:off x="683568" y="361515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Uno strano caso di paralisi del facciale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dirty="0" smtClean="0"/>
              <a:t>Dopo 12 giorni dal primo accesso in P.S. comparsa di </a:t>
            </a:r>
            <a:r>
              <a:rPr lang="it-IT" b="1" dirty="0" smtClean="0"/>
              <a:t>febbre</a:t>
            </a:r>
            <a:r>
              <a:rPr lang="it-IT" dirty="0" smtClean="0"/>
              <a:t> ed </a:t>
            </a:r>
            <a:r>
              <a:rPr lang="it-IT" b="1" dirty="0" smtClean="0"/>
              <a:t>edema palpebrale bilaterale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All’ingresso in reparto: </a:t>
            </a:r>
          </a:p>
          <a:p>
            <a:pPr algn="just">
              <a:buNone/>
            </a:pPr>
            <a:r>
              <a:rPr lang="it-IT" dirty="0" smtClean="0"/>
              <a:t>EO: piccolo sofferente, T.C. 38.2°C, edema palpebrale bilaterale con </a:t>
            </a:r>
            <a:r>
              <a:rPr lang="it-IT" dirty="0" err="1" smtClean="0"/>
              <a:t>proptosi</a:t>
            </a:r>
            <a:r>
              <a:rPr lang="it-IT" dirty="0" smtClean="0"/>
              <a:t> dell’occhio sinistro, regressione della paralisi del facciale, esame obiettivo per il resto negativo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</p:txBody>
      </p:sp>
      <p:sp>
        <p:nvSpPr>
          <p:cNvPr id="4" name="Freccia a destra 3"/>
          <p:cNvSpPr/>
          <p:nvPr/>
        </p:nvSpPr>
        <p:spPr>
          <a:xfrm rot="5400000">
            <a:off x="4149664" y="2214576"/>
            <a:ext cx="576064" cy="1245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971600" y="2668850"/>
            <a:ext cx="727878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000" dirty="0" smtClean="0"/>
              <a:t>Ricovero presso il Reparto di Neurologia del </a:t>
            </a:r>
            <a:r>
              <a:rPr lang="it-IT" sz="2000" dirty="0" err="1" smtClean="0"/>
              <a:t>Santobono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7069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it-IT" sz="1800" dirty="0" smtClean="0"/>
              <a:t>Indagini praticate:</a:t>
            </a:r>
          </a:p>
          <a:p>
            <a:pPr>
              <a:buNone/>
            </a:pPr>
            <a:endParaRPr lang="it-IT" sz="1800" dirty="0" smtClean="0"/>
          </a:p>
          <a:p>
            <a:r>
              <a:rPr lang="it-IT" sz="1800" dirty="0" smtClean="0"/>
              <a:t>Emocromo: </a:t>
            </a:r>
            <a:r>
              <a:rPr lang="it-IT" sz="1800" u="sng" dirty="0" smtClean="0"/>
              <a:t>GB 21.000 </a:t>
            </a:r>
            <a:r>
              <a:rPr lang="it-IT" sz="1800" dirty="0" smtClean="0"/>
              <a:t>(Neutrofili: 16%; </a:t>
            </a:r>
            <a:r>
              <a:rPr lang="it-IT" sz="1800" u="sng" dirty="0" smtClean="0"/>
              <a:t>Linfociti 60%; Monociti 18%</a:t>
            </a:r>
            <a:r>
              <a:rPr lang="it-IT" sz="1800" dirty="0" smtClean="0"/>
              <a:t>), </a:t>
            </a:r>
            <a:r>
              <a:rPr lang="it-IT" sz="1800" dirty="0" err="1" smtClean="0"/>
              <a:t>Hb</a:t>
            </a:r>
            <a:r>
              <a:rPr lang="it-IT" sz="1800" dirty="0" smtClean="0"/>
              <a:t> 11.3, </a:t>
            </a:r>
            <a:r>
              <a:rPr lang="it-IT" sz="1800" dirty="0" err="1" smtClean="0"/>
              <a:t>Plt</a:t>
            </a:r>
            <a:r>
              <a:rPr lang="it-IT" sz="1800" dirty="0" smtClean="0"/>
              <a:t> 326.000</a:t>
            </a:r>
          </a:p>
          <a:p>
            <a:r>
              <a:rPr lang="it-IT" sz="1800" dirty="0" smtClean="0"/>
              <a:t>Indici di flogosi: </a:t>
            </a:r>
            <a:r>
              <a:rPr lang="it-IT" sz="1800" u="sng" dirty="0" smtClean="0"/>
              <a:t>VES 48 mm</a:t>
            </a:r>
            <a:r>
              <a:rPr lang="it-IT" sz="1800" dirty="0" smtClean="0"/>
              <a:t>, PCR 3.0 mg/L, PCT &lt;0.1 ng/ml</a:t>
            </a:r>
          </a:p>
          <a:p>
            <a:r>
              <a:rPr lang="it-IT" sz="1800" dirty="0" smtClean="0"/>
              <a:t>Enzimi e indici di funzionalità d’organo: nella norma</a:t>
            </a:r>
          </a:p>
          <a:p>
            <a:r>
              <a:rPr lang="it-IT" sz="1800" u="sng" dirty="0" smtClean="0"/>
              <a:t>LDH 737 U/L</a:t>
            </a:r>
          </a:p>
          <a:p>
            <a:r>
              <a:rPr lang="it-IT" sz="1800" dirty="0" smtClean="0"/>
              <a:t>Profilo tiroideo: nella norma</a:t>
            </a:r>
          </a:p>
          <a:p>
            <a:r>
              <a:rPr lang="it-IT" sz="1800" dirty="0" smtClean="0"/>
              <a:t>Esame urine: nella norma</a:t>
            </a:r>
          </a:p>
          <a:p>
            <a:endParaRPr lang="it-IT" sz="1800" dirty="0" smtClean="0"/>
          </a:p>
          <a:p>
            <a:r>
              <a:rPr lang="it-IT" sz="2000" dirty="0" smtClean="0"/>
              <a:t>TC encefalo: </a:t>
            </a:r>
            <a:r>
              <a:rPr lang="it-IT" sz="2000" u="sng" dirty="0" err="1" smtClean="0"/>
              <a:t>pansinusite</a:t>
            </a:r>
            <a:r>
              <a:rPr lang="it-IT" sz="2000" u="sng" dirty="0" smtClean="0"/>
              <a:t> e cellulite orbitaria </a:t>
            </a:r>
            <a:r>
              <a:rPr lang="it-IT" sz="2000" u="sng" dirty="0" err="1" smtClean="0"/>
              <a:t>sx</a:t>
            </a:r>
            <a:endParaRPr lang="it-IT" sz="2000" u="sng" dirty="0" smtClean="0"/>
          </a:p>
          <a:p>
            <a:endParaRPr lang="it-IT" sz="1800" dirty="0" smtClean="0"/>
          </a:p>
          <a:p>
            <a:endParaRPr lang="it-IT" sz="1800" dirty="0"/>
          </a:p>
        </p:txBody>
      </p:sp>
      <p:sp>
        <p:nvSpPr>
          <p:cNvPr id="4" name="Freccia a destra 3"/>
          <p:cNvSpPr/>
          <p:nvPr/>
        </p:nvSpPr>
        <p:spPr>
          <a:xfrm>
            <a:off x="1187624" y="4941168"/>
            <a:ext cx="648072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>
            <a:off x="2051720" y="4509120"/>
            <a:ext cx="59046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Trasferimento presso il reparto di ORL dove inizia terapia con </a:t>
            </a:r>
            <a:r>
              <a:rPr lang="it-IT" sz="2000" dirty="0" err="1" smtClean="0"/>
              <a:t>ceftazidime</a:t>
            </a:r>
            <a:r>
              <a:rPr lang="it-IT" sz="2000" dirty="0" smtClean="0"/>
              <a:t> </a:t>
            </a:r>
            <a:r>
              <a:rPr lang="it-IT" sz="2000" dirty="0" err="1" smtClean="0"/>
              <a:t>e.v.</a:t>
            </a:r>
            <a:r>
              <a:rPr lang="it-IT" sz="2000" dirty="0" smtClean="0"/>
              <a:t> e terapia steroidea per </a:t>
            </a:r>
            <a:r>
              <a:rPr lang="it-IT" sz="2000" dirty="0" err="1" smtClean="0"/>
              <a:t>os</a:t>
            </a:r>
            <a:endParaRPr lang="it-I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641080" cy="412278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it-IT" dirty="0" smtClean="0"/>
              <a:t>Dopo 3 giorni:</a:t>
            </a:r>
          </a:p>
          <a:p>
            <a:r>
              <a:rPr lang="it-IT" dirty="0" smtClean="0"/>
              <a:t>persistenza della sintomatologia</a:t>
            </a:r>
          </a:p>
          <a:p>
            <a:r>
              <a:rPr lang="it-IT" dirty="0" smtClean="0"/>
              <a:t>Emocromo: </a:t>
            </a:r>
            <a:r>
              <a:rPr lang="it-IT" u="sng" dirty="0" smtClean="0"/>
              <a:t>GB 14.870 </a:t>
            </a:r>
            <a:r>
              <a:rPr lang="it-IT" dirty="0" smtClean="0"/>
              <a:t>(N 19.7%, </a:t>
            </a:r>
            <a:r>
              <a:rPr lang="it-IT" u="sng" dirty="0" smtClean="0"/>
              <a:t>L 63.8%, </a:t>
            </a:r>
          </a:p>
          <a:p>
            <a:pPr>
              <a:buNone/>
            </a:pPr>
            <a:r>
              <a:rPr lang="it-IT" u="sng" dirty="0" smtClean="0"/>
              <a:t>M 15.9%</a:t>
            </a:r>
            <a:r>
              <a:rPr lang="it-IT" dirty="0" smtClean="0"/>
              <a:t>)</a:t>
            </a:r>
          </a:p>
          <a:p>
            <a:r>
              <a:rPr lang="it-IT" u="sng" dirty="0" smtClean="0"/>
              <a:t>PCR: 27.1 mg/L</a:t>
            </a:r>
          </a:p>
          <a:p>
            <a:endParaRPr lang="it-IT" dirty="0" smtClean="0"/>
          </a:p>
          <a:p>
            <a:r>
              <a:rPr lang="it-IT" dirty="0" smtClean="0"/>
              <a:t>Visita oculistica con fondo oculare e tonometria: nella norma, pressione oculare nei limiti</a:t>
            </a:r>
          </a:p>
          <a:p>
            <a:endParaRPr lang="it-IT" dirty="0" smtClean="0"/>
          </a:p>
          <a:p>
            <a:r>
              <a:rPr lang="it-IT" dirty="0" err="1" smtClean="0"/>
              <a:t>Fibroscopia</a:t>
            </a:r>
            <a:r>
              <a:rPr lang="it-IT" dirty="0" smtClean="0"/>
              <a:t> anteriore: </a:t>
            </a:r>
            <a:r>
              <a:rPr lang="it-IT" u="sng" dirty="0" smtClean="0"/>
              <a:t>negativa per segni diretti ed indiretti di </a:t>
            </a:r>
            <a:r>
              <a:rPr lang="it-IT" u="sng" dirty="0" err="1" smtClean="0"/>
              <a:t>etmoidite</a:t>
            </a:r>
            <a:r>
              <a:rPr lang="it-IT" u="sng" dirty="0" smtClean="0"/>
              <a:t> o sinusite mascellare</a:t>
            </a:r>
          </a:p>
          <a:p>
            <a:endParaRPr lang="it-IT" dirty="0" smtClean="0"/>
          </a:p>
          <a:p>
            <a:endParaRPr lang="it-IT" dirty="0" smtClean="0"/>
          </a:p>
          <a:p>
            <a:pPr>
              <a:buNone/>
            </a:pPr>
            <a:endParaRPr lang="it-IT" dirty="0"/>
          </a:p>
        </p:txBody>
      </p:sp>
      <p:grpSp>
        <p:nvGrpSpPr>
          <p:cNvPr id="7" name="Gruppo 6"/>
          <p:cNvGrpSpPr/>
          <p:nvPr/>
        </p:nvGrpSpPr>
        <p:grpSpPr>
          <a:xfrm>
            <a:off x="1331640" y="4797152"/>
            <a:ext cx="6408712" cy="1107996"/>
            <a:chOff x="1331640" y="4797152"/>
            <a:chExt cx="6408712" cy="1107996"/>
          </a:xfrm>
        </p:grpSpPr>
        <p:sp>
          <p:nvSpPr>
            <p:cNvPr id="4" name="Freccia a destra 3"/>
            <p:cNvSpPr/>
            <p:nvPr/>
          </p:nvSpPr>
          <p:spPr>
            <a:xfrm>
              <a:off x="1331640" y="5104608"/>
              <a:ext cx="618368" cy="2686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2051720" y="4797152"/>
              <a:ext cx="5688632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200" dirty="0" smtClean="0"/>
                <a:t>Trasferimento presso il nostro reparto per approfondimento diagnostico nel sospetto di mononucleosi infettiva</a:t>
              </a:r>
              <a:endParaRPr lang="it-IT" sz="2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 txBox="1">
            <a:spLocks/>
          </p:cNvSpPr>
          <p:nvPr/>
        </p:nvSpPr>
        <p:spPr>
          <a:xfrm>
            <a:off x="502920" y="530352"/>
            <a:ext cx="8317552" cy="189053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All’ingresso in reparto: condizioni generali mediocri, </a:t>
            </a: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 38.4 </a:t>
            </a:r>
            <a:r>
              <a:rPr kumimoji="0" lang="it-IT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C°</a:t>
            </a: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edema </a:t>
            </a:r>
            <a:r>
              <a:rPr kumimoji="0" lang="it-IT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periorbitario</a:t>
            </a: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 lieve </a:t>
            </a:r>
            <a:r>
              <a:rPr kumimoji="0" lang="it-IT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proptosi</a:t>
            </a: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del globo oculare </a:t>
            </a:r>
            <a:r>
              <a:rPr kumimoji="0" lang="it-IT" sz="2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sx</a:t>
            </a:r>
            <a:r>
              <a:rPr kumimoji="0" lang="it-IT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in assenza di iperemia congiuntivale, modesto edema al volto, EO per il resto negativo</a:t>
            </a: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just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it-IT" sz="2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11" name="Gruppo 10"/>
          <p:cNvGrpSpPr/>
          <p:nvPr/>
        </p:nvGrpSpPr>
        <p:grpSpPr>
          <a:xfrm>
            <a:off x="683568" y="2564904"/>
            <a:ext cx="7776864" cy="3527960"/>
            <a:chOff x="539552" y="2204864"/>
            <a:chExt cx="7920448" cy="3888000"/>
          </a:xfrm>
        </p:grpSpPr>
        <p:pic>
          <p:nvPicPr>
            <p:cNvPr id="1026" name="Picture 2" descr="C:\Users\Robert\Desktop\foto presentazion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23728" y="3284984"/>
              <a:ext cx="1143000" cy="1143000"/>
            </a:xfrm>
            <a:prstGeom prst="rect">
              <a:avLst/>
            </a:prstGeom>
            <a:noFill/>
          </p:spPr>
        </p:pic>
        <p:pic>
          <p:nvPicPr>
            <p:cNvPr id="1027" name="Picture 3" descr="C:\Users\Robert\Desktop\foto presentazione 1.jp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39552" y="2204864"/>
              <a:ext cx="3888000" cy="3888000"/>
            </a:xfrm>
            <a:prstGeom prst="rect">
              <a:avLst/>
            </a:prstGeom>
            <a:noFill/>
          </p:spPr>
        </p:pic>
        <p:pic>
          <p:nvPicPr>
            <p:cNvPr id="1028" name="Picture 4" descr="C:\Users\Robert\Desktop\foto presentazione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572000" y="2204864"/>
              <a:ext cx="3888000" cy="3888000"/>
            </a:xfrm>
            <a:prstGeom prst="rect">
              <a:avLst/>
            </a:prstGeom>
            <a:noFill/>
          </p:spPr>
        </p:pic>
        <p:sp>
          <p:nvSpPr>
            <p:cNvPr id="7" name="Rettangolo 6"/>
            <p:cNvSpPr/>
            <p:nvPr/>
          </p:nvSpPr>
          <p:spPr>
            <a:xfrm>
              <a:off x="2339768" y="3933056"/>
              <a:ext cx="144000" cy="3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Rettangolo 7"/>
            <p:cNvSpPr/>
            <p:nvPr/>
          </p:nvSpPr>
          <p:spPr>
            <a:xfrm>
              <a:off x="2627800" y="3753040"/>
              <a:ext cx="144000" cy="36000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Rettangolo 8"/>
            <p:cNvSpPr/>
            <p:nvPr/>
          </p:nvSpPr>
          <p:spPr>
            <a:xfrm>
              <a:off x="6588240" y="4149080"/>
              <a:ext cx="216008" cy="7200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Rettangolo 9"/>
            <p:cNvSpPr/>
            <p:nvPr/>
          </p:nvSpPr>
          <p:spPr>
            <a:xfrm>
              <a:off x="5940168" y="4041072"/>
              <a:ext cx="216008" cy="10800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po 7"/>
          <p:cNvGrpSpPr/>
          <p:nvPr/>
        </p:nvGrpSpPr>
        <p:grpSpPr>
          <a:xfrm>
            <a:off x="1013914" y="5157192"/>
            <a:ext cx="7302502" cy="830997"/>
            <a:chOff x="925714" y="6021288"/>
            <a:chExt cx="6944535" cy="830997"/>
          </a:xfrm>
        </p:grpSpPr>
        <p:sp>
          <p:nvSpPr>
            <p:cNvPr id="4" name="Freccia a destra 3"/>
            <p:cNvSpPr/>
            <p:nvPr/>
          </p:nvSpPr>
          <p:spPr>
            <a:xfrm>
              <a:off x="925714" y="6381328"/>
              <a:ext cx="576064" cy="7200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 sz="2000"/>
            </a:p>
          </p:txBody>
        </p:sp>
        <p:sp>
          <p:nvSpPr>
            <p:cNvPr id="5" name="CasellaDiTesto 4"/>
            <p:cNvSpPr txBox="1"/>
            <p:nvPr/>
          </p:nvSpPr>
          <p:spPr>
            <a:xfrm>
              <a:off x="1389529" y="6021288"/>
              <a:ext cx="648072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400" u="sng" dirty="0" smtClean="0"/>
                <a:t>Immediata sospensione della terapia steroidea in corso</a:t>
              </a:r>
              <a:endParaRPr lang="it-IT" sz="2400" u="sng" dirty="0"/>
            </a:p>
          </p:txBody>
        </p:sp>
      </p:grpSp>
      <p:sp>
        <p:nvSpPr>
          <p:cNvPr id="7" name="Segnaposto contenuto 6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482824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it-IT" dirty="0" smtClean="0"/>
              <a:t>Indagini praticate: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Emocromo: </a:t>
            </a:r>
            <a:r>
              <a:rPr lang="it-IT" u="sng" dirty="0" smtClean="0"/>
              <a:t>GB 19.260</a:t>
            </a:r>
            <a:r>
              <a:rPr lang="it-IT" dirty="0" smtClean="0"/>
              <a:t> (N 9.8%,</a:t>
            </a:r>
            <a:r>
              <a:rPr lang="it-IT" u="sng" dirty="0" smtClean="0"/>
              <a:t>L 52.5%,M 36%</a:t>
            </a:r>
            <a:r>
              <a:rPr lang="it-IT" dirty="0" smtClean="0"/>
              <a:t>),</a:t>
            </a:r>
          </a:p>
          <a:p>
            <a:pPr algn="just">
              <a:buNone/>
            </a:pPr>
            <a:r>
              <a:rPr lang="it-IT" dirty="0" smtClean="0"/>
              <a:t> </a:t>
            </a:r>
            <a:r>
              <a:rPr lang="it-IT" dirty="0" err="1" smtClean="0"/>
              <a:t>Hb</a:t>
            </a:r>
            <a:r>
              <a:rPr lang="it-IT" dirty="0" smtClean="0"/>
              <a:t> 10.8, </a:t>
            </a:r>
            <a:r>
              <a:rPr lang="it-IT" dirty="0" err="1" smtClean="0"/>
              <a:t>MCV</a:t>
            </a:r>
            <a:r>
              <a:rPr lang="it-IT" dirty="0" smtClean="0"/>
              <a:t> 72, </a:t>
            </a:r>
            <a:r>
              <a:rPr lang="it-IT" dirty="0" err="1" smtClean="0"/>
              <a:t>Plt</a:t>
            </a:r>
            <a:r>
              <a:rPr lang="it-IT" dirty="0" smtClean="0"/>
              <a:t> 200.000</a:t>
            </a:r>
          </a:p>
          <a:p>
            <a:pPr algn="just">
              <a:buFont typeface="Arial" pitchFamily="34" charset="0"/>
              <a:buChar char="•"/>
            </a:pPr>
            <a:r>
              <a:rPr lang="it-IT" u="sng" dirty="0" smtClean="0"/>
              <a:t>VES 94 mm</a:t>
            </a:r>
            <a:r>
              <a:rPr lang="it-IT" dirty="0" smtClean="0"/>
              <a:t>, PCR 2</a:t>
            </a:r>
          </a:p>
          <a:p>
            <a:pPr algn="just">
              <a:buFont typeface="Arial" pitchFamily="34" charset="0"/>
              <a:buChar char="•"/>
            </a:pPr>
            <a:r>
              <a:rPr lang="it-IT" u="sng" dirty="0" smtClean="0"/>
              <a:t>LDH 869 U/L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Ig totali: nella norma per età</a:t>
            </a:r>
          </a:p>
          <a:p>
            <a:pPr algn="just">
              <a:buFont typeface="Arial" pitchFamily="34" charset="0"/>
              <a:buChar char="•"/>
            </a:pPr>
            <a:r>
              <a:rPr lang="it-IT" i="1" dirty="0" smtClean="0"/>
              <a:t>Sierologia per EBV: negativa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RX torace: nella norma</a:t>
            </a:r>
          </a:p>
          <a:p>
            <a:pPr algn="just">
              <a:buFont typeface="Arial" pitchFamily="34" charset="0"/>
              <a:buChar char="•"/>
            </a:pPr>
            <a:r>
              <a:rPr lang="it-IT" dirty="0" smtClean="0"/>
              <a:t>Eco addome: nella norma, fegato e milza di dimensioni normali, assenza di </a:t>
            </a:r>
            <a:r>
              <a:rPr lang="it-IT" dirty="0" err="1" smtClean="0"/>
              <a:t>linfoadenopatie</a:t>
            </a:r>
            <a:r>
              <a:rPr lang="it-IT" dirty="0" smtClean="0"/>
              <a:t>.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6067000"/>
          </a:xfrm>
        </p:spPr>
        <p:txBody>
          <a:bodyPr>
            <a:normAutofit/>
          </a:bodyPr>
          <a:lstStyle/>
          <a:p>
            <a:pPr algn="just"/>
            <a:r>
              <a:rPr lang="it-IT" sz="2400" dirty="0" smtClean="0"/>
              <a:t>RMN orbite ed encefalo con sequenze </a:t>
            </a:r>
            <a:r>
              <a:rPr lang="it-IT" sz="2400" dirty="0" err="1" smtClean="0"/>
              <a:t>angio-venose</a:t>
            </a:r>
            <a:r>
              <a:rPr lang="it-IT" sz="2400" dirty="0" smtClean="0"/>
              <a:t>: presenza di tessuto isodenso ai tessuti molli a livello dei seni mascellari, che protrude lievemente nel pavimento orbitale a </a:t>
            </a:r>
            <a:r>
              <a:rPr lang="it-IT" sz="2400" dirty="0" err="1" smtClean="0"/>
              <a:t>sx</a:t>
            </a:r>
            <a:r>
              <a:rPr lang="it-IT" sz="2400" dirty="0" smtClean="0"/>
              <a:t>. </a:t>
            </a:r>
          </a:p>
          <a:p>
            <a:pPr algn="just"/>
            <a:endParaRPr lang="it-IT" sz="2400" dirty="0" smtClean="0"/>
          </a:p>
          <a:p>
            <a:pPr algn="just"/>
            <a:r>
              <a:rPr lang="it-IT" sz="2400" dirty="0" smtClean="0"/>
              <a:t>Analisi dello striscio periferico: netta linfocitosi in associazione a forme immature di globuli rossi; si segnala inoltre la presenza di </a:t>
            </a:r>
            <a:r>
              <a:rPr lang="it-IT" sz="2400" u="sng" dirty="0" smtClean="0"/>
              <a:t>cellule atipiche con caratteri di immaturità</a:t>
            </a:r>
            <a:endParaRPr lang="it-IT" sz="2400" u="sng" dirty="0"/>
          </a:p>
        </p:txBody>
      </p:sp>
      <p:grpSp>
        <p:nvGrpSpPr>
          <p:cNvPr id="5" name="Gruppo 4"/>
          <p:cNvGrpSpPr/>
          <p:nvPr/>
        </p:nvGrpSpPr>
        <p:grpSpPr>
          <a:xfrm>
            <a:off x="611560" y="4172887"/>
            <a:ext cx="7848872" cy="1848401"/>
            <a:chOff x="539552" y="4653136"/>
            <a:chExt cx="7848872" cy="1848401"/>
          </a:xfrm>
        </p:grpSpPr>
        <p:sp>
          <p:nvSpPr>
            <p:cNvPr id="4" name="Freccia in giù 3"/>
            <p:cNvSpPr/>
            <p:nvPr/>
          </p:nvSpPr>
          <p:spPr>
            <a:xfrm>
              <a:off x="4283968" y="4653136"/>
              <a:ext cx="144016" cy="576064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CasellaDiTesto 5"/>
            <p:cNvSpPr txBox="1"/>
            <p:nvPr/>
          </p:nvSpPr>
          <p:spPr>
            <a:xfrm>
              <a:off x="539552" y="5301208"/>
              <a:ext cx="78488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400" b="1" dirty="0" err="1" smtClean="0"/>
                <a:t>Agoaspirato</a:t>
              </a:r>
              <a:r>
                <a:rPr lang="it-IT" sz="2400" b="1" dirty="0" smtClean="0"/>
                <a:t> midollare presso Ospedale </a:t>
              </a:r>
              <a:r>
                <a:rPr lang="it-IT" sz="2400" b="1" dirty="0" err="1" smtClean="0"/>
                <a:t>Pausilipon</a:t>
              </a:r>
              <a:r>
                <a:rPr lang="it-IT" sz="2400" b="1" dirty="0" smtClean="0"/>
                <a:t> con diagnosi di LEUCEMIA LINFOBLASTICA ACUTA</a:t>
              </a:r>
              <a:endParaRPr lang="it-IT" sz="2400" b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86527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Paralisi del facciale come sintomo d’esordio di leucemia in età pediatrica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0568" y="2060848"/>
            <a:ext cx="8183880" cy="4392488"/>
          </a:xfrm>
        </p:spPr>
        <p:txBody>
          <a:bodyPr>
            <a:normAutofit fontScale="55000" lnSpcReduction="20000"/>
          </a:bodyPr>
          <a:lstStyle/>
          <a:p>
            <a:r>
              <a:rPr lang="it-IT" dirty="0" smtClean="0"/>
              <a:t>La paralisi rappresenta un sintomo d’esordio rarissimo della leucemia e più spesso si presenta come sintomo di recidiva</a:t>
            </a:r>
          </a:p>
          <a:p>
            <a:endParaRPr lang="it-IT" dirty="0" smtClean="0"/>
          </a:p>
          <a:p>
            <a:r>
              <a:rPr lang="it-IT" dirty="0" smtClean="0"/>
              <a:t>Leucemia mieloide&gt;leucemia </a:t>
            </a:r>
            <a:r>
              <a:rPr lang="it-IT" dirty="0" err="1" smtClean="0"/>
              <a:t>linfoblastica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La paralisi è causata dall’infiltrazione del nervo da parte di cellule neoplastiche</a:t>
            </a:r>
          </a:p>
          <a:p>
            <a:endParaRPr lang="it-IT" dirty="0" smtClean="0"/>
          </a:p>
          <a:p>
            <a:r>
              <a:rPr lang="it-IT" dirty="0" smtClean="0"/>
              <a:t>Possibile l’associazione con </a:t>
            </a:r>
            <a:r>
              <a:rPr lang="it-IT" dirty="0" err="1" smtClean="0"/>
              <a:t>otomastoidite</a:t>
            </a:r>
            <a:r>
              <a:rPr lang="it-IT" dirty="0" smtClean="0"/>
              <a:t> acuta da infiltrazione dell’osso temporale e con </a:t>
            </a:r>
            <a:r>
              <a:rPr lang="it-IT" dirty="0" err="1" smtClean="0"/>
              <a:t>cloroma</a:t>
            </a:r>
            <a:r>
              <a:rPr lang="it-IT" dirty="0" smtClean="0"/>
              <a:t> e sarcoma </a:t>
            </a:r>
            <a:r>
              <a:rPr lang="it-IT" dirty="0" err="1" smtClean="0"/>
              <a:t>granulocitico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La RMN e l’analisi del liquor non sempre sono diagnostiche</a:t>
            </a:r>
          </a:p>
          <a:p>
            <a:endParaRPr lang="it-IT" dirty="0" smtClean="0"/>
          </a:p>
          <a:p>
            <a:r>
              <a:rPr lang="it-IT" dirty="0" smtClean="0"/>
              <a:t>La terapia steroidea può portare il miglioramento della paralisi ma ritarda la diagnosi </a:t>
            </a:r>
          </a:p>
          <a:p>
            <a:r>
              <a:rPr lang="it-IT" dirty="0" smtClean="0"/>
              <a:t>La paralisi va considerata come segno di interessamento meningeo e richiede pertanto un’aggressiva chemioterapia </a:t>
            </a:r>
            <a:r>
              <a:rPr lang="it-IT" dirty="0" err="1" smtClean="0"/>
              <a:t>intratecale</a:t>
            </a:r>
            <a:r>
              <a:rPr lang="it-IT" dirty="0" smtClean="0"/>
              <a:t> ed eventuale radioterapia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2771800" y="5808746"/>
            <a:ext cx="583264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t-IT" sz="1200" dirty="0" err="1" smtClean="0">
                <a:solidFill>
                  <a:srgbClr val="002060"/>
                </a:solidFill>
              </a:rPr>
              <a:t>Shedthikere</a:t>
            </a:r>
            <a:r>
              <a:rPr lang="it-IT" sz="1200" dirty="0" smtClean="0">
                <a:solidFill>
                  <a:srgbClr val="002060"/>
                </a:solidFill>
              </a:rPr>
              <a:t> et al: </a:t>
            </a:r>
            <a:r>
              <a:rPr lang="it-IT" sz="1200" i="1" dirty="0" smtClean="0">
                <a:solidFill>
                  <a:srgbClr val="002060"/>
                </a:solidFill>
              </a:rPr>
              <a:t>Pediatric </a:t>
            </a:r>
            <a:r>
              <a:rPr lang="it-IT" sz="1200" i="1" dirty="0" err="1" smtClean="0">
                <a:solidFill>
                  <a:srgbClr val="002060"/>
                </a:solidFill>
              </a:rPr>
              <a:t>Neurol</a:t>
            </a:r>
            <a:r>
              <a:rPr lang="it-IT" sz="1200" i="1" dirty="0" smtClean="0">
                <a:solidFill>
                  <a:srgbClr val="002060"/>
                </a:solidFill>
              </a:rPr>
              <a:t> 2002</a:t>
            </a:r>
          </a:p>
          <a:p>
            <a:pPr algn="r"/>
            <a:r>
              <a:rPr lang="it-IT" sz="1200" dirty="0" err="1" smtClean="0">
                <a:solidFill>
                  <a:srgbClr val="002060"/>
                </a:solidFill>
              </a:rPr>
              <a:t>Bilavsky</a:t>
            </a:r>
            <a:r>
              <a:rPr lang="it-IT" sz="1200" dirty="0" smtClean="0">
                <a:solidFill>
                  <a:srgbClr val="002060"/>
                </a:solidFill>
              </a:rPr>
              <a:t> et al: </a:t>
            </a:r>
            <a:r>
              <a:rPr lang="it-IT" sz="1200" i="1" dirty="0" smtClean="0">
                <a:solidFill>
                  <a:srgbClr val="002060"/>
                </a:solidFill>
              </a:rPr>
              <a:t>Pediatric </a:t>
            </a:r>
            <a:r>
              <a:rPr lang="it-IT" sz="1200" i="1" dirty="0" err="1" smtClean="0">
                <a:solidFill>
                  <a:srgbClr val="002060"/>
                </a:solidFill>
              </a:rPr>
              <a:t>Neurol</a:t>
            </a:r>
            <a:r>
              <a:rPr lang="it-IT" sz="1200" i="1" dirty="0" smtClean="0">
                <a:solidFill>
                  <a:srgbClr val="002060"/>
                </a:solidFill>
              </a:rPr>
              <a:t> 2006</a:t>
            </a:r>
          </a:p>
          <a:p>
            <a:pPr algn="r"/>
            <a:r>
              <a:rPr lang="it-IT" sz="1200" dirty="0" smtClean="0">
                <a:solidFill>
                  <a:srgbClr val="002060"/>
                </a:solidFill>
              </a:rPr>
              <a:t>Jo </a:t>
            </a:r>
            <a:r>
              <a:rPr lang="it-IT" sz="1200" dirty="0" err="1" smtClean="0">
                <a:solidFill>
                  <a:srgbClr val="002060"/>
                </a:solidFill>
              </a:rPr>
              <a:t>Baek</a:t>
            </a:r>
            <a:r>
              <a:rPr lang="it-IT" sz="1200" dirty="0" smtClean="0">
                <a:solidFill>
                  <a:srgbClr val="002060"/>
                </a:solidFill>
              </a:rPr>
              <a:t> et al: </a:t>
            </a:r>
            <a:r>
              <a:rPr lang="it-IT" sz="1200" i="1" dirty="0" err="1" smtClean="0">
                <a:solidFill>
                  <a:srgbClr val="002060"/>
                </a:solidFill>
              </a:rPr>
              <a:t>Korean</a:t>
            </a:r>
            <a:r>
              <a:rPr lang="it-IT" sz="1200" i="1" dirty="0" smtClean="0">
                <a:solidFill>
                  <a:srgbClr val="002060"/>
                </a:solidFill>
              </a:rPr>
              <a:t> journal of Pediatric 2009</a:t>
            </a:r>
          </a:p>
          <a:p>
            <a:pPr algn="r"/>
            <a:r>
              <a:rPr lang="it-IT" sz="1200" dirty="0" err="1" smtClean="0">
                <a:solidFill>
                  <a:srgbClr val="002060"/>
                </a:solidFill>
              </a:rPr>
              <a:t>Karimi</a:t>
            </a:r>
            <a:r>
              <a:rPr lang="it-IT" sz="1200" dirty="0" smtClean="0">
                <a:solidFill>
                  <a:srgbClr val="002060"/>
                </a:solidFill>
              </a:rPr>
              <a:t> et al: </a:t>
            </a:r>
            <a:r>
              <a:rPr lang="it-IT" sz="1200" i="1" dirty="0" smtClean="0">
                <a:solidFill>
                  <a:srgbClr val="002060"/>
                </a:solidFill>
              </a:rPr>
              <a:t>BMJ Case </a:t>
            </a:r>
            <a:r>
              <a:rPr lang="it-IT" sz="1200" i="1" dirty="0" err="1" smtClean="0">
                <a:solidFill>
                  <a:srgbClr val="002060"/>
                </a:solidFill>
              </a:rPr>
              <a:t>Rep</a:t>
            </a:r>
            <a:r>
              <a:rPr lang="it-IT" sz="1200" i="1" dirty="0" smtClean="0">
                <a:solidFill>
                  <a:srgbClr val="002060"/>
                </a:solidFill>
              </a:rPr>
              <a:t> 2009</a:t>
            </a:r>
          </a:p>
          <a:p>
            <a:pPr algn="r"/>
            <a:r>
              <a:rPr lang="it-IT" sz="1200" dirty="0" err="1" smtClean="0">
                <a:solidFill>
                  <a:srgbClr val="002060"/>
                </a:solidFill>
              </a:rPr>
              <a:t>Beri</a:t>
            </a:r>
            <a:r>
              <a:rPr lang="it-IT" sz="1200" dirty="0" smtClean="0">
                <a:solidFill>
                  <a:srgbClr val="002060"/>
                </a:solidFill>
              </a:rPr>
              <a:t> et al: </a:t>
            </a:r>
            <a:r>
              <a:rPr lang="it-IT" sz="1200" i="1" dirty="0" smtClean="0">
                <a:solidFill>
                  <a:srgbClr val="002060"/>
                </a:solidFill>
              </a:rPr>
              <a:t>Journal of Pediatric </a:t>
            </a:r>
            <a:r>
              <a:rPr lang="it-IT" sz="1200" i="1" dirty="0" err="1" smtClean="0">
                <a:solidFill>
                  <a:srgbClr val="002060"/>
                </a:solidFill>
              </a:rPr>
              <a:t>Sciences</a:t>
            </a:r>
            <a:r>
              <a:rPr lang="it-IT" sz="1200" i="1" dirty="0" smtClean="0">
                <a:solidFill>
                  <a:srgbClr val="002060"/>
                </a:solidFill>
              </a:rPr>
              <a:t> 2010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260648"/>
            <a:ext cx="8964488" cy="645719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116632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Segnali di allarme per neoplasia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772816"/>
            <a:ext cx="8183880" cy="4320480"/>
          </a:xfrm>
        </p:spPr>
        <p:txBody>
          <a:bodyPr/>
          <a:lstStyle/>
          <a:p>
            <a:r>
              <a:rPr lang="it-IT" dirty="0" smtClean="0"/>
              <a:t>Durata&gt;3 settimane</a:t>
            </a:r>
          </a:p>
          <a:p>
            <a:r>
              <a:rPr lang="it-IT" dirty="0" smtClean="0"/>
              <a:t>Mancato ripristino della funzione entro 6 mesi</a:t>
            </a:r>
          </a:p>
          <a:p>
            <a:r>
              <a:rPr lang="it-IT" dirty="0" smtClean="0"/>
              <a:t>Paralisi bilaterale o ricorrente</a:t>
            </a:r>
          </a:p>
          <a:p>
            <a:r>
              <a:rPr lang="it-IT" dirty="0" smtClean="0"/>
              <a:t>Interessamento di altri nervi cranici</a:t>
            </a:r>
          </a:p>
          <a:p>
            <a:r>
              <a:rPr lang="it-IT" dirty="0" smtClean="0"/>
              <a:t>Ipercinesia o </a:t>
            </a:r>
            <a:r>
              <a:rPr lang="it-IT" dirty="0" err="1" smtClean="0"/>
              <a:t>smasmi</a:t>
            </a:r>
            <a:r>
              <a:rPr lang="it-IT" dirty="0" smtClean="0"/>
              <a:t> facciali</a:t>
            </a:r>
          </a:p>
          <a:p>
            <a:r>
              <a:rPr lang="it-IT" dirty="0" smtClean="0"/>
              <a:t>Interessamento di una sola branca del nervo</a:t>
            </a:r>
          </a:p>
          <a:p>
            <a:r>
              <a:rPr lang="it-IT" dirty="0" smtClean="0"/>
              <a:t>Dolore</a:t>
            </a:r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5724128" y="6156012"/>
            <a:ext cx="335361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 smtClean="0">
                <a:solidFill>
                  <a:srgbClr val="002060"/>
                </a:solidFill>
              </a:rPr>
              <a:t>Pavlou</a:t>
            </a:r>
            <a:r>
              <a:rPr lang="en-US" sz="1600" dirty="0" smtClean="0">
                <a:solidFill>
                  <a:srgbClr val="002060"/>
                </a:solidFill>
              </a:rPr>
              <a:t> E et al: </a:t>
            </a:r>
            <a:r>
              <a:rPr lang="it-IT" sz="1600" i="1" dirty="0" err="1" smtClean="0">
                <a:solidFill>
                  <a:srgbClr val="002060"/>
                </a:solidFill>
              </a:rPr>
              <a:t>Brain</a:t>
            </a:r>
            <a:r>
              <a:rPr lang="it-IT" sz="1600" i="1" dirty="0" smtClean="0">
                <a:solidFill>
                  <a:srgbClr val="002060"/>
                </a:solidFill>
              </a:rPr>
              <a:t> </a:t>
            </a:r>
            <a:r>
              <a:rPr lang="it-IT" sz="1600" i="1" dirty="0" err="1" smtClean="0">
                <a:solidFill>
                  <a:srgbClr val="002060"/>
                </a:solidFill>
              </a:rPr>
              <a:t>Dev</a:t>
            </a:r>
            <a:r>
              <a:rPr lang="it-IT" sz="1600" i="1" dirty="0" smtClean="0">
                <a:solidFill>
                  <a:srgbClr val="002060"/>
                </a:solidFill>
              </a:rPr>
              <a:t> 2011</a:t>
            </a:r>
            <a:endParaRPr lang="it-IT" sz="16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83880" cy="1051560"/>
          </a:xfrm>
        </p:spPr>
        <p:txBody>
          <a:bodyPr/>
          <a:lstStyle/>
          <a:p>
            <a:pPr algn="ctr"/>
            <a:r>
              <a:rPr lang="it-IT" dirty="0" smtClean="0"/>
              <a:t>Take home </a:t>
            </a:r>
            <a:r>
              <a:rPr lang="it-IT" dirty="0" err="1" smtClean="0"/>
              <a:t>messages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340768"/>
            <a:ext cx="8183880" cy="48245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 smtClean="0"/>
              <a:t>La paralisi del facciale in età pediatrica è più spesso secondaria piuttosto che idiopatica</a:t>
            </a:r>
          </a:p>
          <a:p>
            <a:pPr algn="just"/>
            <a:r>
              <a:rPr lang="it-IT" dirty="0" smtClean="0"/>
              <a:t>Le cause più comuni sono quelle infettive e traumatiche</a:t>
            </a:r>
          </a:p>
          <a:p>
            <a:pPr algn="just"/>
            <a:r>
              <a:rPr lang="it-IT" dirty="0" smtClean="0"/>
              <a:t>La diagnosi di paralisi di Bell è una diagnosi di esclusione</a:t>
            </a:r>
          </a:p>
          <a:p>
            <a:pPr algn="just"/>
            <a:r>
              <a:rPr lang="it-IT" dirty="0" smtClean="0"/>
              <a:t>Nei casi dubbi andrebbero ampliate le indagini diagnostiche (emocromo, striscio periferico, </a:t>
            </a:r>
            <a:r>
              <a:rPr lang="it-IT" dirty="0" err="1" smtClean="0"/>
              <a:t>neuroimaging</a:t>
            </a:r>
            <a:r>
              <a:rPr lang="it-IT" dirty="0" smtClean="0"/>
              <a:t>)</a:t>
            </a:r>
          </a:p>
          <a:p>
            <a:pPr algn="just"/>
            <a:r>
              <a:rPr lang="it-IT" dirty="0" smtClean="0"/>
              <a:t>Il trattamento steroideo non è raccomandato nel trattamento della paralisi del facciale in età pediatrica se non in alcuni casi selezionati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548680"/>
            <a:ext cx="8183880" cy="4187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sz="3600" dirty="0" smtClean="0"/>
              <a:t>Raffaele, età cronologica 9 mesi</a:t>
            </a:r>
          </a:p>
          <a:p>
            <a:pPr>
              <a:buNone/>
            </a:pPr>
            <a:endParaRPr lang="it-IT" sz="2200" dirty="0" smtClean="0"/>
          </a:p>
          <a:p>
            <a:r>
              <a:rPr lang="it-IT" sz="2200" dirty="0" smtClean="0"/>
              <a:t>Anamnesi familiare: non </a:t>
            </a:r>
            <a:r>
              <a:rPr lang="it-IT" sz="2200" dirty="0" err="1" smtClean="0"/>
              <a:t>contributoria</a:t>
            </a:r>
            <a:endParaRPr lang="it-IT" sz="2200" dirty="0" smtClean="0"/>
          </a:p>
          <a:p>
            <a:endParaRPr lang="it-IT" sz="2200" dirty="0" smtClean="0"/>
          </a:p>
          <a:p>
            <a:r>
              <a:rPr lang="it-IT" sz="2200" dirty="0" smtClean="0"/>
              <a:t>Anamnesi gravidica e perinatale: gravidanza </a:t>
            </a:r>
            <a:r>
              <a:rPr lang="it-IT" sz="2200" dirty="0" err="1" smtClean="0"/>
              <a:t>normocondotta</a:t>
            </a:r>
            <a:r>
              <a:rPr lang="it-IT" sz="2200" dirty="0" smtClean="0"/>
              <a:t>, nato a termine mediante parto spontaneo, peso alla nascita 3.200 Kg (AGA), fenomeni perinatali e neonatali </a:t>
            </a:r>
            <a:r>
              <a:rPr lang="it-IT" sz="2200" dirty="0" err="1" smtClean="0"/>
              <a:t>normoevoluti</a:t>
            </a:r>
            <a:endParaRPr lang="it-IT" sz="2200" dirty="0" smtClean="0"/>
          </a:p>
          <a:p>
            <a:endParaRPr lang="it-IT" sz="2200" dirty="0" smtClean="0"/>
          </a:p>
          <a:p>
            <a:r>
              <a:rPr lang="it-IT" sz="2200" dirty="0" smtClean="0"/>
              <a:t>Anamnesi patologica remota: negativa</a:t>
            </a:r>
          </a:p>
          <a:p>
            <a:pPr>
              <a:buNone/>
            </a:pPr>
            <a:endParaRPr lang="it-IT" dirty="0"/>
          </a:p>
        </p:txBody>
      </p:sp>
      <p:grpSp>
        <p:nvGrpSpPr>
          <p:cNvPr id="6" name="Gruppo 5"/>
          <p:cNvGrpSpPr/>
          <p:nvPr/>
        </p:nvGrpSpPr>
        <p:grpSpPr>
          <a:xfrm>
            <a:off x="611560" y="4869160"/>
            <a:ext cx="7920880" cy="1600438"/>
            <a:chOff x="611560" y="4852898"/>
            <a:chExt cx="7920880" cy="1600438"/>
          </a:xfrm>
        </p:grpSpPr>
        <p:sp>
          <p:nvSpPr>
            <p:cNvPr id="4" name="Freccia a destra 3"/>
            <p:cNvSpPr/>
            <p:nvPr/>
          </p:nvSpPr>
          <p:spPr>
            <a:xfrm>
              <a:off x="611560" y="5301208"/>
              <a:ext cx="648072" cy="196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CasellaDiTesto 4"/>
            <p:cNvSpPr txBox="1"/>
            <p:nvPr/>
          </p:nvSpPr>
          <p:spPr>
            <a:xfrm>
              <a:off x="1547664" y="4852898"/>
              <a:ext cx="6984776" cy="16004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2600" dirty="0" smtClean="0"/>
                <a:t>Giunge al Pronto Soccorso dell’Ospedale </a:t>
              </a:r>
              <a:r>
                <a:rPr lang="it-IT" sz="2600" dirty="0" err="1" smtClean="0"/>
                <a:t>Santobono</a:t>
              </a:r>
              <a:r>
                <a:rPr lang="it-IT" sz="2600" dirty="0" smtClean="0"/>
                <a:t> per un quadro di </a:t>
              </a:r>
              <a:r>
                <a:rPr lang="it-IT" sz="2600" b="1" dirty="0" smtClean="0"/>
                <a:t>paralisi del facciale</a:t>
              </a:r>
            </a:p>
            <a:p>
              <a:pPr algn="ctr"/>
              <a:endParaRPr lang="it-IT" sz="20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Robert\Desktop\CASO CLINICO 1\grazi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988840"/>
            <a:ext cx="6546181" cy="2880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390676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it-IT" dirty="0" smtClean="0"/>
              <a:t>All’ingresso pratica visita neurologica:</a:t>
            </a:r>
          </a:p>
          <a:p>
            <a:pPr algn="just">
              <a:buNone/>
            </a:pPr>
            <a:r>
              <a:rPr lang="it-IT" dirty="0" smtClean="0"/>
              <a:t>Discrete condizioni cliniche generali. Febbre. </a:t>
            </a:r>
            <a:r>
              <a:rPr lang="it-IT" b="1" dirty="0" smtClean="0"/>
              <a:t>Paralisi del facciale a sinistra</a:t>
            </a:r>
            <a:r>
              <a:rPr lang="it-IT" dirty="0" smtClean="0"/>
              <a:t>. Esame obiettivo negativo ad eccezione del riscontro di otite media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TC cranio senza </a:t>
            </a:r>
            <a:r>
              <a:rPr lang="it-IT" dirty="0" err="1" smtClean="0"/>
              <a:t>m.d.c.</a:t>
            </a:r>
            <a:r>
              <a:rPr lang="it-IT" dirty="0" smtClean="0"/>
              <a:t>: nella norma</a:t>
            </a:r>
          </a:p>
          <a:p>
            <a:pPr algn="just"/>
            <a:endParaRPr lang="it-IT" dirty="0" smtClean="0"/>
          </a:p>
          <a:p>
            <a:pPr algn="just"/>
            <a:endParaRPr lang="it-IT" dirty="0" smtClean="0"/>
          </a:p>
          <a:p>
            <a:pPr algn="just"/>
            <a:endParaRPr lang="it-IT" dirty="0" smtClean="0"/>
          </a:p>
          <a:p>
            <a:pPr algn="just"/>
            <a:endParaRPr lang="it-IT" dirty="0" smtClean="0"/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smtClean="0"/>
              <a:t>Dimesso in terapia steroidea con </a:t>
            </a:r>
            <a:r>
              <a:rPr lang="it-IT" b="1" dirty="0" err="1" smtClean="0"/>
              <a:t>Bentelan</a:t>
            </a:r>
            <a:r>
              <a:rPr lang="it-IT" dirty="0" smtClean="0"/>
              <a:t> per 3 settimane e antibiotica (</a:t>
            </a:r>
            <a:r>
              <a:rPr lang="it-IT" b="1" dirty="0" err="1" smtClean="0"/>
              <a:t>amoxicillina</a:t>
            </a:r>
            <a:r>
              <a:rPr lang="it-IT" dirty="0" smtClean="0"/>
              <a:t>) per 7 giorni</a:t>
            </a:r>
          </a:p>
          <a:p>
            <a:pPr algn="just"/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endParaRPr lang="it-IT" dirty="0"/>
          </a:p>
        </p:txBody>
      </p:sp>
      <p:sp>
        <p:nvSpPr>
          <p:cNvPr id="5" name="Freccia in giù 4"/>
          <p:cNvSpPr/>
          <p:nvPr/>
        </p:nvSpPr>
        <p:spPr>
          <a:xfrm>
            <a:off x="4427984" y="4509120"/>
            <a:ext cx="288032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CasellaDiTesto 3"/>
          <p:cNvSpPr txBox="1"/>
          <p:nvPr/>
        </p:nvSpPr>
        <p:spPr>
          <a:xfrm>
            <a:off x="395536" y="5157192"/>
            <a:ext cx="8208912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miglioramento della paralisi del facciale in una settimana circa per cui inizia decalage delle terapia steroidea</a:t>
            </a:r>
          </a:p>
          <a:p>
            <a:pPr algn="ctr"/>
            <a:endParaRPr lang="it-IT" sz="3200" dirty="0"/>
          </a:p>
        </p:txBody>
      </p:sp>
      <p:sp useBgFill="1">
        <p:nvSpPr>
          <p:cNvPr id="6" name="Rettangolo 5"/>
          <p:cNvSpPr/>
          <p:nvPr/>
        </p:nvSpPr>
        <p:spPr>
          <a:xfrm>
            <a:off x="1979712" y="2348880"/>
            <a:ext cx="4968552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chemeClr val="tx1"/>
                </a:solidFill>
              </a:rPr>
              <a:t>Diagnosi di Paralisi idiopatica del facciale associata ad otite media acuta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188640"/>
            <a:ext cx="8183880" cy="1051560"/>
          </a:xfrm>
        </p:spPr>
        <p:txBody>
          <a:bodyPr/>
          <a:lstStyle/>
          <a:p>
            <a:pPr algn="ctr"/>
            <a:r>
              <a:rPr lang="it-IT" dirty="0" smtClean="0"/>
              <a:t>Paralisi del facciale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556792"/>
            <a:ext cx="8183880" cy="4752528"/>
          </a:xfrm>
        </p:spPr>
        <p:txBody>
          <a:bodyPr>
            <a:normAutofit/>
          </a:bodyPr>
          <a:lstStyle/>
          <a:p>
            <a:r>
              <a:rPr lang="it-IT" dirty="0" smtClean="0"/>
              <a:t>Incidenza 15-40/100.000, più elevata in età adulta (&gt;60 a.), 2.7/100000 sotto i 10 anni, 10.1/100000 tra i 10 e i 20 anni</a:t>
            </a:r>
          </a:p>
          <a:p>
            <a:r>
              <a:rPr lang="it-IT" dirty="0" smtClean="0"/>
              <a:t>F&gt;M</a:t>
            </a:r>
          </a:p>
          <a:p>
            <a:r>
              <a:rPr lang="it-IT" dirty="0" smtClean="0"/>
              <a:t>Nella forma idiopatica </a:t>
            </a:r>
            <a:r>
              <a:rPr lang="it-IT" dirty="0" err="1" smtClean="0"/>
              <a:t>etiopatogenesi</a:t>
            </a:r>
            <a:r>
              <a:rPr lang="it-IT" dirty="0" smtClean="0"/>
              <a:t> legata probabilmente a meccanismi autoimmuni in seguito ad infezioni virali</a:t>
            </a:r>
          </a:p>
          <a:p>
            <a:pPr>
              <a:buNone/>
            </a:pPr>
            <a:endParaRPr lang="it-IT" dirty="0" smtClean="0"/>
          </a:p>
          <a:p>
            <a:pPr marL="1035558" lvl="2" indent="-514350">
              <a:buFont typeface="+mj-lt"/>
              <a:buAutoNum type="arabicPeriod"/>
            </a:pPr>
            <a:r>
              <a:rPr lang="it-IT" dirty="0" smtClean="0"/>
              <a:t>Asimmetria del viso</a:t>
            </a:r>
          </a:p>
          <a:p>
            <a:pPr marL="1035558" lvl="2" indent="-514350">
              <a:buFont typeface="+mj-lt"/>
              <a:buAutoNum type="arabicPeriod"/>
            </a:pPr>
            <a:r>
              <a:rPr lang="it-IT" dirty="0" smtClean="0"/>
              <a:t>Alterazioni del gusto (2/3 anteriori della lingua), dell’udito (iperacusia) e della salivazione</a:t>
            </a:r>
          </a:p>
          <a:p>
            <a:endParaRPr lang="it-IT" dirty="0"/>
          </a:p>
        </p:txBody>
      </p:sp>
      <p:sp>
        <p:nvSpPr>
          <p:cNvPr id="4" name="Freccia a destra 3"/>
          <p:cNvSpPr/>
          <p:nvPr/>
        </p:nvSpPr>
        <p:spPr>
          <a:xfrm>
            <a:off x="467544" y="5517232"/>
            <a:ext cx="43204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323528" y="4941168"/>
            <a:ext cx="7128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1"/>
          <p:cNvSpPr>
            <a:spLocks noGrp="1"/>
          </p:cNvSpPr>
          <p:nvPr>
            <p:ph type="title"/>
          </p:nvPr>
        </p:nvSpPr>
        <p:spPr>
          <a:xfrm>
            <a:off x="502920" y="-27384"/>
            <a:ext cx="8183880" cy="1051560"/>
          </a:xfrm>
        </p:spPr>
        <p:txBody>
          <a:bodyPr/>
          <a:lstStyle/>
          <a:p>
            <a:pPr algn="ctr"/>
            <a:r>
              <a:rPr lang="it-IT" dirty="0" smtClean="0"/>
              <a:t>Paralisi del facciale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124744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DD paralisi centrale vs periferica</a:t>
            </a:r>
            <a:endParaRPr lang="it-IT" dirty="0"/>
          </a:p>
        </p:txBody>
      </p:sp>
      <p:sp>
        <p:nvSpPr>
          <p:cNvPr id="13" name="Freccia in giù 12"/>
          <p:cNvSpPr/>
          <p:nvPr/>
        </p:nvSpPr>
        <p:spPr>
          <a:xfrm>
            <a:off x="6228184" y="3284984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in giù 14"/>
          <p:cNvSpPr/>
          <p:nvPr/>
        </p:nvSpPr>
        <p:spPr>
          <a:xfrm>
            <a:off x="2051720" y="4725144"/>
            <a:ext cx="14401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CasellaDiTesto 16"/>
          <p:cNvSpPr txBox="1"/>
          <p:nvPr/>
        </p:nvSpPr>
        <p:spPr>
          <a:xfrm>
            <a:off x="251520" y="594928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EMG e studio della conduzione nervosa in caso di mancata risoluzione entro 3-4 settimane</a:t>
            </a:r>
            <a:endParaRPr lang="it-IT" dirty="0"/>
          </a:p>
        </p:txBody>
      </p:sp>
      <p:sp useBgFill="1">
        <p:nvSpPr>
          <p:cNvPr id="18" name="Rettangolo 17"/>
          <p:cNvSpPr/>
          <p:nvPr/>
        </p:nvSpPr>
        <p:spPr>
          <a:xfrm>
            <a:off x="4572000" y="3933056"/>
            <a:ext cx="3672408" cy="19442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</a:rPr>
              <a:t>Anamnesi</a:t>
            </a:r>
          </a:p>
          <a:p>
            <a:pPr algn="ctr"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</a:rPr>
              <a:t>Esame obiettivo con esame neurologico</a:t>
            </a:r>
          </a:p>
          <a:p>
            <a:pPr algn="ctr"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</a:rPr>
              <a:t>Valutazione ORL</a:t>
            </a:r>
          </a:p>
          <a:p>
            <a:pPr algn="ctr">
              <a:buFont typeface="Arial" pitchFamily="34" charset="0"/>
              <a:buChar char="•"/>
            </a:pPr>
            <a:r>
              <a:rPr lang="it-IT" dirty="0" smtClean="0">
                <a:solidFill>
                  <a:schemeClr val="tx1"/>
                </a:solidFill>
              </a:rPr>
              <a:t>Eventuali esami </a:t>
            </a:r>
            <a:r>
              <a:rPr lang="it-IT" dirty="0" err="1" smtClean="0">
                <a:solidFill>
                  <a:schemeClr val="tx1"/>
                </a:solidFill>
              </a:rPr>
              <a:t>ematochimici</a:t>
            </a:r>
            <a:r>
              <a:rPr lang="it-IT" dirty="0" smtClean="0">
                <a:solidFill>
                  <a:schemeClr val="tx1"/>
                </a:solidFill>
              </a:rPr>
              <a:t> e ricerca virus neurotropi e malattia di </a:t>
            </a:r>
            <a:r>
              <a:rPr lang="it-IT" dirty="0" err="1" smtClean="0">
                <a:solidFill>
                  <a:schemeClr val="tx1"/>
                </a:solidFill>
              </a:rPr>
              <a:t>Lyme</a:t>
            </a:r>
            <a:endParaRPr lang="it-IT" dirty="0">
              <a:solidFill>
                <a:schemeClr val="tx1"/>
              </a:solidFill>
            </a:endParaRPr>
          </a:p>
        </p:txBody>
      </p:sp>
      <p:grpSp>
        <p:nvGrpSpPr>
          <p:cNvPr id="22" name="Gruppo 21"/>
          <p:cNvGrpSpPr/>
          <p:nvPr/>
        </p:nvGrpSpPr>
        <p:grpSpPr>
          <a:xfrm>
            <a:off x="467544" y="1638015"/>
            <a:ext cx="3672408" cy="3015121"/>
            <a:chOff x="467544" y="1638015"/>
            <a:chExt cx="3672408" cy="3015121"/>
          </a:xfrm>
        </p:grpSpPr>
        <p:sp>
          <p:nvSpPr>
            <p:cNvPr id="6" name="Freccia in giù 5"/>
            <p:cNvSpPr/>
            <p:nvPr/>
          </p:nvSpPr>
          <p:spPr>
            <a:xfrm rot="1826299" flipH="1">
              <a:off x="3164566" y="1638015"/>
              <a:ext cx="45719" cy="74316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 useBgFill="1">
          <p:nvSpPr>
            <p:cNvPr id="19" name="Rettangolo 18"/>
            <p:cNvSpPr/>
            <p:nvPr/>
          </p:nvSpPr>
          <p:spPr>
            <a:xfrm>
              <a:off x="467544" y="2420888"/>
              <a:ext cx="3672408" cy="223224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just"/>
              <a:r>
                <a:rPr lang="it-IT" dirty="0" smtClean="0">
                  <a:solidFill>
                    <a:schemeClr val="tx1"/>
                  </a:solidFill>
                </a:rPr>
                <a:t>Paresi della porzione inferiore del viso associata generalmente a 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it-IT" dirty="0" smtClean="0">
                  <a:solidFill>
                    <a:schemeClr val="tx1"/>
                  </a:solidFill>
                </a:rPr>
                <a:t>Disturbi della coscienza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it-IT" dirty="0" smtClean="0">
                  <a:solidFill>
                    <a:schemeClr val="tx1"/>
                  </a:solidFill>
                </a:rPr>
                <a:t>Emiparesi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it-IT" dirty="0" smtClean="0">
                  <a:solidFill>
                    <a:schemeClr val="tx1"/>
                  </a:solidFill>
                </a:rPr>
                <a:t>Coinvolgimento di altri nervi cranici</a:t>
              </a:r>
            </a:p>
            <a:p>
              <a:pPr algn="just">
                <a:buFont typeface="Arial" pitchFamily="34" charset="0"/>
                <a:buChar char="•"/>
              </a:pPr>
              <a:r>
                <a:rPr lang="it-IT" dirty="0" smtClean="0">
                  <a:solidFill>
                    <a:schemeClr val="tx1"/>
                  </a:solidFill>
                </a:rPr>
                <a:t>Altri segni neurologici</a:t>
              </a:r>
            </a:p>
          </p:txBody>
        </p:sp>
      </p:grpSp>
      <p:sp useBgFill="1">
        <p:nvSpPr>
          <p:cNvPr id="20" name="Rettangolo 19"/>
          <p:cNvSpPr/>
          <p:nvPr/>
        </p:nvSpPr>
        <p:spPr>
          <a:xfrm>
            <a:off x="619944" y="5301208"/>
            <a:ext cx="3087960" cy="567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TC/RMN encefalo</a:t>
            </a:r>
            <a:endParaRPr lang="it-IT" dirty="0">
              <a:solidFill>
                <a:schemeClr val="tx1"/>
              </a:solidFill>
            </a:endParaRPr>
          </a:p>
        </p:txBody>
      </p:sp>
      <p:grpSp>
        <p:nvGrpSpPr>
          <p:cNvPr id="23" name="Gruppo 22"/>
          <p:cNvGrpSpPr/>
          <p:nvPr/>
        </p:nvGrpSpPr>
        <p:grpSpPr>
          <a:xfrm>
            <a:off x="4572000" y="1639551"/>
            <a:ext cx="4032448" cy="1573425"/>
            <a:chOff x="4572000" y="1639551"/>
            <a:chExt cx="4032448" cy="1573425"/>
          </a:xfrm>
        </p:grpSpPr>
        <p:sp>
          <p:nvSpPr>
            <p:cNvPr id="10" name="Freccia a destra 9"/>
            <p:cNvSpPr/>
            <p:nvPr/>
          </p:nvSpPr>
          <p:spPr>
            <a:xfrm rot="3124109">
              <a:off x="5580086" y="1973184"/>
              <a:ext cx="712986" cy="45719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 useBgFill="1">
          <p:nvSpPr>
            <p:cNvPr id="21" name="Rettangolo 20"/>
            <p:cNvSpPr/>
            <p:nvPr/>
          </p:nvSpPr>
          <p:spPr>
            <a:xfrm>
              <a:off x="4572000" y="2357264"/>
              <a:ext cx="4032448" cy="85571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it-IT" dirty="0" smtClean="0">
                  <a:solidFill>
                    <a:schemeClr val="tx1"/>
                  </a:solidFill>
                </a:rPr>
                <a:t>Paresi della porzione inferiore e superiore del viso con lagoftalmo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7" grpId="0"/>
      <p:bldP spid="18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16024"/>
            <a:ext cx="8784976" cy="623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asellaDiTesto 2"/>
          <p:cNvSpPr txBox="1"/>
          <p:nvPr/>
        </p:nvSpPr>
        <p:spPr>
          <a:xfrm>
            <a:off x="4860032" y="6381328"/>
            <a:ext cx="40324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solidFill>
                  <a:srgbClr val="002060"/>
                </a:solidFill>
              </a:rPr>
              <a:t>Evans et al: </a:t>
            </a:r>
            <a:r>
              <a:rPr lang="it-IT" sz="1400" i="1" dirty="0" err="1" smtClean="0">
                <a:solidFill>
                  <a:srgbClr val="002060"/>
                </a:solidFill>
              </a:rPr>
              <a:t>Int</a:t>
            </a:r>
            <a:r>
              <a:rPr lang="it-IT" sz="1400" i="1" dirty="0" smtClean="0">
                <a:solidFill>
                  <a:srgbClr val="002060"/>
                </a:solidFill>
              </a:rPr>
              <a:t> J Pediatr </a:t>
            </a:r>
            <a:r>
              <a:rPr lang="it-IT" sz="1400" i="1" dirty="0" err="1" smtClean="0">
                <a:solidFill>
                  <a:srgbClr val="002060"/>
                </a:solidFill>
              </a:rPr>
              <a:t>Otolaryngol</a:t>
            </a:r>
            <a:r>
              <a:rPr lang="it-IT" sz="1400" i="1" dirty="0" smtClean="0">
                <a:solidFill>
                  <a:srgbClr val="002060"/>
                </a:solidFill>
              </a:rPr>
              <a:t> 2005</a:t>
            </a:r>
            <a:endParaRPr lang="it-IT" sz="1400" i="1" dirty="0">
              <a:solidFill>
                <a:srgbClr val="002060"/>
              </a:solidFill>
            </a:endParaRPr>
          </a:p>
        </p:txBody>
      </p:sp>
      <p:grpSp>
        <p:nvGrpSpPr>
          <p:cNvPr id="34" name="Gruppo 33"/>
          <p:cNvGrpSpPr/>
          <p:nvPr/>
        </p:nvGrpSpPr>
        <p:grpSpPr>
          <a:xfrm>
            <a:off x="2411760" y="899428"/>
            <a:ext cx="6912768" cy="4761820"/>
            <a:chOff x="2411760" y="899428"/>
            <a:chExt cx="6912768" cy="4761820"/>
          </a:xfrm>
        </p:grpSpPr>
        <p:grpSp>
          <p:nvGrpSpPr>
            <p:cNvPr id="24" name="Gruppo 23"/>
            <p:cNvGrpSpPr/>
            <p:nvPr/>
          </p:nvGrpSpPr>
          <p:grpSpPr>
            <a:xfrm>
              <a:off x="2627784" y="899428"/>
              <a:ext cx="1440160" cy="369332"/>
              <a:chOff x="2627784" y="899428"/>
              <a:chExt cx="1440160" cy="369332"/>
            </a:xfrm>
          </p:grpSpPr>
          <p:sp>
            <p:nvSpPr>
              <p:cNvPr id="4" name="CasellaDiTesto 3"/>
              <p:cNvSpPr txBox="1"/>
              <p:nvPr/>
            </p:nvSpPr>
            <p:spPr>
              <a:xfrm>
                <a:off x="3131840" y="899428"/>
                <a:ext cx="93610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 smtClean="0">
                    <a:solidFill>
                      <a:srgbClr val="FF0000"/>
                    </a:solidFill>
                  </a:rPr>
                  <a:t>8.6%</a:t>
                </a:r>
                <a:endParaRPr lang="it-IT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1" name="Connettore 2 10"/>
              <p:cNvCxnSpPr/>
              <p:nvPr/>
            </p:nvCxnSpPr>
            <p:spPr>
              <a:xfrm flipH="1">
                <a:off x="2627784" y="1124744"/>
                <a:ext cx="36004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po 24"/>
            <p:cNvGrpSpPr/>
            <p:nvPr/>
          </p:nvGrpSpPr>
          <p:grpSpPr>
            <a:xfrm>
              <a:off x="2411760" y="2195572"/>
              <a:ext cx="1728192" cy="369332"/>
              <a:chOff x="2411760" y="2195572"/>
              <a:chExt cx="1728192" cy="369332"/>
            </a:xfrm>
          </p:grpSpPr>
          <p:sp>
            <p:nvSpPr>
              <p:cNvPr id="5" name="CasellaDiTesto 4"/>
              <p:cNvSpPr txBox="1"/>
              <p:nvPr/>
            </p:nvSpPr>
            <p:spPr>
              <a:xfrm>
                <a:off x="2915816" y="2195572"/>
                <a:ext cx="12241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 smtClean="0">
                    <a:solidFill>
                      <a:srgbClr val="FF0000"/>
                    </a:solidFill>
                  </a:rPr>
                  <a:t>37.1%</a:t>
                </a:r>
                <a:endParaRPr lang="it-IT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3" name="Connettore 2 12"/>
              <p:cNvCxnSpPr/>
              <p:nvPr/>
            </p:nvCxnSpPr>
            <p:spPr>
              <a:xfrm flipH="1" flipV="1">
                <a:off x="2411760" y="2276872"/>
                <a:ext cx="360040" cy="7200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uppo 26"/>
            <p:cNvGrpSpPr/>
            <p:nvPr/>
          </p:nvGrpSpPr>
          <p:grpSpPr>
            <a:xfrm>
              <a:off x="7596336" y="3140968"/>
              <a:ext cx="1728192" cy="432048"/>
              <a:chOff x="7596336" y="3140968"/>
              <a:chExt cx="1728192" cy="432048"/>
            </a:xfrm>
          </p:grpSpPr>
          <p:sp>
            <p:nvSpPr>
              <p:cNvPr id="6" name="CasellaDiTesto 5"/>
              <p:cNvSpPr txBox="1"/>
              <p:nvPr/>
            </p:nvSpPr>
            <p:spPr>
              <a:xfrm>
                <a:off x="8100392" y="3203684"/>
                <a:ext cx="12241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 smtClean="0">
                    <a:solidFill>
                      <a:srgbClr val="FF0000"/>
                    </a:solidFill>
                  </a:rPr>
                  <a:t>34.3%</a:t>
                </a:r>
                <a:endParaRPr lang="it-IT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5" name="Connettore 2 14"/>
              <p:cNvCxnSpPr/>
              <p:nvPr/>
            </p:nvCxnSpPr>
            <p:spPr>
              <a:xfrm flipH="1" flipV="1">
                <a:off x="7596336" y="3140968"/>
                <a:ext cx="360040" cy="216024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uppo 27"/>
            <p:cNvGrpSpPr/>
            <p:nvPr/>
          </p:nvGrpSpPr>
          <p:grpSpPr>
            <a:xfrm>
              <a:off x="3563888" y="3140968"/>
              <a:ext cx="1728192" cy="369332"/>
              <a:chOff x="3563888" y="3140968"/>
              <a:chExt cx="1728192" cy="369332"/>
            </a:xfrm>
          </p:grpSpPr>
          <p:sp>
            <p:nvSpPr>
              <p:cNvPr id="7" name="CasellaDiTesto 6"/>
              <p:cNvSpPr txBox="1"/>
              <p:nvPr/>
            </p:nvSpPr>
            <p:spPr>
              <a:xfrm>
                <a:off x="4067944" y="3140968"/>
                <a:ext cx="12241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 smtClean="0">
                    <a:solidFill>
                      <a:srgbClr val="FF0000"/>
                    </a:solidFill>
                  </a:rPr>
                  <a:t>2.8%</a:t>
                </a:r>
                <a:endParaRPr lang="it-IT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7" name="Connettore 2 16"/>
              <p:cNvCxnSpPr/>
              <p:nvPr/>
            </p:nvCxnSpPr>
            <p:spPr>
              <a:xfrm flipH="1">
                <a:off x="3563888" y="3356992"/>
                <a:ext cx="360040" cy="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uppo 29"/>
            <p:cNvGrpSpPr/>
            <p:nvPr/>
          </p:nvGrpSpPr>
          <p:grpSpPr>
            <a:xfrm>
              <a:off x="2564160" y="4211796"/>
              <a:ext cx="1791816" cy="369332"/>
              <a:chOff x="2564160" y="4211796"/>
              <a:chExt cx="1791816" cy="369332"/>
            </a:xfrm>
          </p:grpSpPr>
          <p:sp>
            <p:nvSpPr>
              <p:cNvPr id="8" name="CasellaDiTesto 7"/>
              <p:cNvSpPr txBox="1"/>
              <p:nvPr/>
            </p:nvSpPr>
            <p:spPr>
              <a:xfrm>
                <a:off x="3131840" y="4211796"/>
                <a:ext cx="122413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 smtClean="0">
                    <a:solidFill>
                      <a:srgbClr val="FF0000"/>
                    </a:solidFill>
                  </a:rPr>
                  <a:t>11.4%</a:t>
                </a:r>
                <a:endParaRPr lang="it-IT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8" name="Connettore 2 17"/>
              <p:cNvCxnSpPr/>
              <p:nvPr/>
            </p:nvCxnSpPr>
            <p:spPr>
              <a:xfrm flipH="1" flipV="1">
                <a:off x="2564160" y="4293096"/>
                <a:ext cx="360040" cy="72008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uppo 31"/>
            <p:cNvGrpSpPr/>
            <p:nvPr/>
          </p:nvGrpSpPr>
          <p:grpSpPr>
            <a:xfrm>
              <a:off x="5508104" y="4941168"/>
              <a:ext cx="2736304" cy="720080"/>
              <a:chOff x="5508104" y="4941168"/>
              <a:chExt cx="2736304" cy="720080"/>
            </a:xfrm>
          </p:grpSpPr>
          <p:sp>
            <p:nvSpPr>
              <p:cNvPr id="9" name="CasellaDiTesto 8"/>
              <p:cNvSpPr txBox="1"/>
              <p:nvPr/>
            </p:nvSpPr>
            <p:spPr>
              <a:xfrm>
                <a:off x="6084168" y="4941168"/>
                <a:ext cx="216024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 smtClean="0">
                    <a:solidFill>
                      <a:srgbClr val="FF0000"/>
                    </a:solidFill>
                  </a:rPr>
                  <a:t>Altro 5.8%</a:t>
                </a:r>
                <a:endParaRPr lang="it-IT" dirty="0">
                  <a:solidFill>
                    <a:srgbClr val="FF0000"/>
                  </a:solidFill>
                </a:endParaRPr>
              </a:p>
            </p:txBody>
          </p:sp>
          <p:grpSp>
            <p:nvGrpSpPr>
              <p:cNvPr id="31" name="Gruppo 30"/>
              <p:cNvGrpSpPr/>
              <p:nvPr/>
            </p:nvGrpSpPr>
            <p:grpSpPr>
              <a:xfrm>
                <a:off x="5508104" y="5013176"/>
                <a:ext cx="432048" cy="648072"/>
                <a:chOff x="5508104" y="5013176"/>
                <a:chExt cx="432048" cy="648072"/>
              </a:xfrm>
            </p:grpSpPr>
            <p:cxnSp>
              <p:nvCxnSpPr>
                <p:cNvPr id="19" name="Connettore 2 18"/>
                <p:cNvCxnSpPr/>
                <p:nvPr/>
              </p:nvCxnSpPr>
              <p:spPr>
                <a:xfrm flipH="1" flipV="1">
                  <a:off x="5508104" y="5013176"/>
                  <a:ext cx="360040" cy="72008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Connettore 2 19"/>
                <p:cNvCxnSpPr/>
                <p:nvPr/>
              </p:nvCxnSpPr>
              <p:spPr>
                <a:xfrm flipH="1">
                  <a:off x="5508104" y="5301208"/>
                  <a:ext cx="360040" cy="72008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nettore 2 21"/>
                <p:cNvCxnSpPr/>
                <p:nvPr/>
              </p:nvCxnSpPr>
              <p:spPr>
                <a:xfrm flipH="1">
                  <a:off x="5580112" y="5517232"/>
                  <a:ext cx="360040" cy="144016"/>
                </a:xfrm>
                <a:prstGeom prst="straightConnector1">
                  <a:avLst/>
                </a:prstGeom>
                <a:ln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692696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Scala di gravità per la paralisi del facciale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2060848"/>
            <a:ext cx="8964488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CasellaDiTesto 3"/>
          <p:cNvSpPr txBox="1"/>
          <p:nvPr/>
        </p:nvSpPr>
        <p:spPr>
          <a:xfrm>
            <a:off x="1979712" y="5229200"/>
            <a:ext cx="5544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Valore prognostico</a:t>
            </a:r>
            <a:endParaRPr lang="it-IT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126876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Indicazioni alla terapia steroidea nel trattamento della paralisi del facciale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64584" y="2049360"/>
            <a:ext cx="8183880" cy="4620000"/>
          </a:xfrm>
        </p:spPr>
        <p:txBody>
          <a:bodyPr>
            <a:normAutofit fontScale="47500" lnSpcReduction="20000"/>
          </a:bodyPr>
          <a:lstStyle/>
          <a:p>
            <a:r>
              <a:rPr lang="en-US" sz="3800" dirty="0" smtClean="0"/>
              <a:t>Salinas RA et al: </a:t>
            </a:r>
            <a:r>
              <a:rPr lang="it-IT" sz="3800" i="1" dirty="0" err="1" smtClean="0"/>
              <a:t>Cochrane</a:t>
            </a:r>
            <a:r>
              <a:rPr lang="it-IT" sz="3800" i="1" dirty="0" smtClean="0"/>
              <a:t> Database </a:t>
            </a:r>
            <a:r>
              <a:rPr lang="it-IT" sz="3800" i="1" dirty="0" err="1" smtClean="0"/>
              <a:t>Syst</a:t>
            </a:r>
            <a:r>
              <a:rPr lang="it-IT" sz="3800" i="1" dirty="0" smtClean="0"/>
              <a:t> Rev. 2009</a:t>
            </a:r>
            <a:r>
              <a:rPr lang="it-IT" sz="3800" dirty="0" smtClean="0"/>
              <a:t>: non vi è beneficio nell’utilizzo della terapia steroidea nel trattamento della Bell’s </a:t>
            </a:r>
            <a:r>
              <a:rPr lang="it-IT" sz="3800" dirty="0" err="1" smtClean="0"/>
              <a:t>palsy</a:t>
            </a:r>
            <a:endParaRPr lang="it-IT" sz="3800" dirty="0" smtClean="0"/>
          </a:p>
          <a:p>
            <a:r>
              <a:rPr lang="en-US" sz="3800" dirty="0" smtClean="0"/>
              <a:t>Salinas RA et al: </a:t>
            </a:r>
            <a:r>
              <a:rPr lang="it-IT" sz="3800" i="1" dirty="0" err="1" smtClean="0"/>
              <a:t>Cochrane</a:t>
            </a:r>
            <a:r>
              <a:rPr lang="it-IT" sz="3800" i="1" dirty="0" smtClean="0"/>
              <a:t> Database </a:t>
            </a:r>
            <a:r>
              <a:rPr lang="it-IT" sz="3800" i="1" dirty="0" err="1" smtClean="0"/>
              <a:t>Syst</a:t>
            </a:r>
            <a:r>
              <a:rPr lang="it-IT" sz="3800" i="1" dirty="0" smtClean="0"/>
              <a:t> Rev. 2010: </a:t>
            </a:r>
            <a:r>
              <a:rPr lang="it-IT" sz="3800" dirty="0" smtClean="0"/>
              <a:t>dimostrato un significativo beneficio del trattamento steroideo per la Bell’s </a:t>
            </a:r>
            <a:r>
              <a:rPr lang="it-IT" sz="3800" dirty="0" err="1" smtClean="0"/>
              <a:t>palsy</a:t>
            </a:r>
            <a:endParaRPr lang="it-IT" sz="3800" dirty="0" smtClean="0"/>
          </a:p>
          <a:p>
            <a:r>
              <a:rPr lang="it-IT" sz="3800" dirty="0" err="1" smtClean="0"/>
              <a:t>Axelsson</a:t>
            </a:r>
            <a:r>
              <a:rPr lang="it-IT" sz="3800" dirty="0" smtClean="0"/>
              <a:t> S et al: </a:t>
            </a:r>
            <a:r>
              <a:rPr lang="it-IT" sz="3800" i="1" dirty="0" err="1" smtClean="0"/>
              <a:t>Otol</a:t>
            </a:r>
            <a:r>
              <a:rPr lang="it-IT" sz="3800" i="1" dirty="0" smtClean="0"/>
              <a:t>. </a:t>
            </a:r>
            <a:r>
              <a:rPr lang="it-IT" sz="3800" i="1" dirty="0" err="1" smtClean="0"/>
              <a:t>Neurotol</a:t>
            </a:r>
            <a:r>
              <a:rPr lang="it-IT" sz="3800" i="1" dirty="0" smtClean="0"/>
              <a:t>. 2011</a:t>
            </a:r>
            <a:r>
              <a:rPr lang="it-IT" sz="3800" dirty="0" smtClean="0"/>
              <a:t>: effetto degli steroidi solo nelle fasi precoci della Bell’s </a:t>
            </a:r>
            <a:r>
              <a:rPr lang="it-IT" sz="3800" dirty="0" err="1" smtClean="0"/>
              <a:t>palsy</a:t>
            </a:r>
            <a:r>
              <a:rPr lang="it-IT" sz="3800" dirty="0" smtClean="0"/>
              <a:t> e &gt;40 anni</a:t>
            </a:r>
          </a:p>
          <a:p>
            <a:pPr>
              <a:buNone/>
            </a:pPr>
            <a:endParaRPr lang="it-IT" sz="3800" dirty="0" smtClean="0"/>
          </a:p>
          <a:p>
            <a:r>
              <a:rPr lang="it-IT" sz="3800" dirty="0" err="1" smtClean="0"/>
              <a:t>Pitaro</a:t>
            </a:r>
            <a:r>
              <a:rPr lang="it-IT" sz="3800" dirty="0" smtClean="0"/>
              <a:t> et al: </a:t>
            </a:r>
            <a:r>
              <a:rPr lang="it-IT" sz="3800" i="1" dirty="0" err="1" smtClean="0"/>
              <a:t>Int</a:t>
            </a:r>
            <a:r>
              <a:rPr lang="it-IT" sz="3800" i="1" dirty="0" smtClean="0"/>
              <a:t> J Pediatr </a:t>
            </a:r>
            <a:r>
              <a:rPr lang="it-IT" sz="3800" i="1" dirty="0" err="1" smtClean="0"/>
              <a:t>Otorhinolaryngol</a:t>
            </a:r>
            <a:r>
              <a:rPr lang="it-IT" sz="3800" i="1" dirty="0" smtClean="0"/>
              <a:t>. 2012</a:t>
            </a:r>
            <a:r>
              <a:rPr lang="it-IT" sz="3800" dirty="0" smtClean="0"/>
              <a:t>: necessari ulteriori studi per raccomandare l’utilizzo della terapia steroidea in bambini con paralisi del facciale idiopatica</a:t>
            </a:r>
          </a:p>
          <a:p>
            <a:r>
              <a:rPr lang="en-US" sz="3800" dirty="0" err="1" smtClean="0"/>
              <a:t>Drack</a:t>
            </a:r>
            <a:r>
              <a:rPr lang="en-US" sz="3800" dirty="0" smtClean="0"/>
              <a:t> FD, </a:t>
            </a:r>
            <a:r>
              <a:rPr lang="en-US" sz="3800" dirty="0" err="1" smtClean="0"/>
              <a:t>Weisserti</a:t>
            </a:r>
            <a:r>
              <a:rPr lang="en-US" sz="3800" dirty="0" smtClean="0"/>
              <a:t> M: </a:t>
            </a:r>
            <a:r>
              <a:rPr lang="en-US" sz="3800" i="1" dirty="0" smtClean="0"/>
              <a:t>Eur J </a:t>
            </a:r>
            <a:r>
              <a:rPr lang="en-US" sz="3800" i="1" dirty="0" err="1" smtClean="0"/>
              <a:t>Paediatr</a:t>
            </a:r>
            <a:r>
              <a:rPr lang="en-US" sz="3800" i="1" dirty="0" smtClean="0"/>
              <a:t> </a:t>
            </a:r>
            <a:r>
              <a:rPr lang="en-US" sz="3800" i="1" dirty="0" err="1" smtClean="0"/>
              <a:t>Neurol</a:t>
            </a:r>
            <a:r>
              <a:rPr lang="en-US" sz="3800" i="1" dirty="0" smtClean="0"/>
              <a:t> 2012</a:t>
            </a:r>
            <a:r>
              <a:rPr lang="en-US" sz="3800" dirty="0" smtClean="0"/>
              <a:t>: </a:t>
            </a:r>
            <a:r>
              <a:rPr lang="en-US" sz="3800" dirty="0" err="1" smtClean="0"/>
              <a:t>di</a:t>
            </a:r>
            <a:r>
              <a:rPr lang="en-US" sz="3800" dirty="0" smtClean="0"/>
              <a:t> 83 </a:t>
            </a:r>
            <a:r>
              <a:rPr lang="en-US" sz="3800" dirty="0" err="1" smtClean="0"/>
              <a:t>pazienti</a:t>
            </a:r>
            <a:r>
              <a:rPr lang="en-US" sz="3800" dirty="0" smtClean="0"/>
              <a:t> con P.I.F. solo 4 </a:t>
            </a:r>
            <a:r>
              <a:rPr lang="en-US" sz="3800" dirty="0" err="1" smtClean="0"/>
              <a:t>hanno</a:t>
            </a:r>
            <a:r>
              <a:rPr lang="en-US" sz="3800" dirty="0" smtClean="0"/>
              <a:t> </a:t>
            </a:r>
            <a:r>
              <a:rPr lang="en-US" sz="3800" dirty="0" err="1" smtClean="0"/>
              <a:t>ricevuto</a:t>
            </a:r>
            <a:r>
              <a:rPr lang="en-US" sz="3800" dirty="0" smtClean="0"/>
              <a:t> la </a:t>
            </a:r>
            <a:r>
              <a:rPr lang="en-US" sz="3800" dirty="0" err="1" smtClean="0"/>
              <a:t>terapia</a:t>
            </a:r>
            <a:r>
              <a:rPr lang="en-US" sz="3800" dirty="0" smtClean="0"/>
              <a:t> </a:t>
            </a:r>
            <a:r>
              <a:rPr lang="en-US" sz="3800" dirty="0" err="1" smtClean="0"/>
              <a:t>steroidea</a:t>
            </a:r>
            <a:r>
              <a:rPr lang="en-US" sz="3800" dirty="0" smtClean="0"/>
              <a:t> ma </a:t>
            </a:r>
            <a:r>
              <a:rPr lang="en-US" sz="3800" dirty="0" err="1" smtClean="0"/>
              <a:t>il</a:t>
            </a:r>
            <a:r>
              <a:rPr lang="en-US" sz="3800" dirty="0" smtClean="0"/>
              <a:t> 90% </a:t>
            </a:r>
            <a:r>
              <a:rPr lang="en-US" sz="3800" dirty="0" err="1" smtClean="0"/>
              <a:t>hanno</a:t>
            </a:r>
            <a:r>
              <a:rPr lang="en-US" sz="3800" dirty="0" smtClean="0"/>
              <a:t> </a:t>
            </a:r>
            <a:r>
              <a:rPr lang="en-US" sz="3800" dirty="0" err="1" smtClean="0"/>
              <a:t>presentato</a:t>
            </a:r>
            <a:r>
              <a:rPr lang="en-US" sz="3800" dirty="0" smtClean="0"/>
              <a:t> un </a:t>
            </a:r>
            <a:r>
              <a:rPr lang="en-US" sz="3800" dirty="0" err="1" smtClean="0"/>
              <a:t>completo</a:t>
            </a:r>
            <a:r>
              <a:rPr lang="en-US" sz="3800" dirty="0" smtClean="0"/>
              <a:t> </a:t>
            </a:r>
            <a:r>
              <a:rPr lang="en-US" sz="3800" dirty="0" err="1" smtClean="0"/>
              <a:t>recupero</a:t>
            </a:r>
            <a:r>
              <a:rPr lang="en-US" sz="3800" dirty="0" smtClean="0"/>
              <a:t> </a:t>
            </a:r>
            <a:r>
              <a:rPr lang="en-US" sz="3800" dirty="0" err="1" smtClean="0"/>
              <a:t>funzionale</a:t>
            </a:r>
            <a:endParaRPr lang="en-US" sz="3800" dirty="0" smtClean="0"/>
          </a:p>
          <a:p>
            <a:r>
              <a:rPr lang="en-US" sz="3800" dirty="0" err="1" smtClean="0"/>
              <a:t>Pavlou</a:t>
            </a:r>
            <a:r>
              <a:rPr lang="en-US" sz="3800" dirty="0" smtClean="0"/>
              <a:t> E et al: </a:t>
            </a:r>
            <a:r>
              <a:rPr lang="it-IT" sz="3800" i="1" dirty="0" err="1" smtClean="0"/>
              <a:t>Brain</a:t>
            </a:r>
            <a:r>
              <a:rPr lang="it-IT" sz="3800" i="1" dirty="0" smtClean="0"/>
              <a:t> </a:t>
            </a:r>
            <a:r>
              <a:rPr lang="it-IT" sz="3800" i="1" dirty="0" err="1" smtClean="0"/>
              <a:t>Dev</a:t>
            </a:r>
            <a:r>
              <a:rPr lang="it-IT" sz="3800" i="1" dirty="0" smtClean="0"/>
              <a:t> 2011</a:t>
            </a:r>
            <a:r>
              <a:rPr lang="it-IT" sz="3800" dirty="0" smtClean="0"/>
              <a:t>: il trattamento della Bell’s </a:t>
            </a:r>
            <a:r>
              <a:rPr lang="it-IT" sz="3800" dirty="0" err="1" smtClean="0"/>
              <a:t>palsy</a:t>
            </a:r>
            <a:r>
              <a:rPr lang="it-IT" sz="3800" dirty="0" smtClean="0"/>
              <a:t> con cortisone non ha effetti ben dimostrati sul miglioramento dell’</a:t>
            </a:r>
            <a:r>
              <a:rPr lang="it-IT" sz="3800" dirty="0" err="1" smtClean="0"/>
              <a:t>outcome</a:t>
            </a:r>
            <a:endParaRPr lang="en-US" sz="3800" dirty="0" smtClean="0"/>
          </a:p>
          <a:p>
            <a:endParaRPr lang="it-IT" dirty="0" smtClean="0"/>
          </a:p>
          <a:p>
            <a:endParaRPr lang="en-US" b="1" dirty="0" smtClean="0"/>
          </a:p>
          <a:p>
            <a:endParaRPr lang="it-IT" dirty="0"/>
          </a:p>
        </p:txBody>
      </p:sp>
      <p:sp>
        <p:nvSpPr>
          <p:cNvPr id="4" name="Parentesi graffa aperta 3"/>
          <p:cNvSpPr/>
          <p:nvPr/>
        </p:nvSpPr>
        <p:spPr>
          <a:xfrm>
            <a:off x="611560" y="2132856"/>
            <a:ext cx="144016" cy="165618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Parentesi graffa aperta 4"/>
          <p:cNvSpPr/>
          <p:nvPr/>
        </p:nvSpPr>
        <p:spPr>
          <a:xfrm>
            <a:off x="611560" y="4221088"/>
            <a:ext cx="216024" cy="201622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CasellaDiTesto 5"/>
          <p:cNvSpPr txBox="1"/>
          <p:nvPr/>
        </p:nvSpPr>
        <p:spPr>
          <a:xfrm rot="16200000">
            <a:off x="-247890" y="2704274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PRO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7" name="CasellaDiTesto 6"/>
          <p:cNvSpPr txBox="1"/>
          <p:nvPr/>
        </p:nvSpPr>
        <p:spPr>
          <a:xfrm rot="16200000">
            <a:off x="-463914" y="5008529"/>
            <a:ext cx="12241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CONTRO</a:t>
            </a:r>
            <a:endParaRPr lang="it-IT" dirty="0">
              <a:solidFill>
                <a:srgbClr val="FF0000"/>
              </a:solidFill>
            </a:endParaRPr>
          </a:p>
        </p:txBody>
      </p:sp>
      <p:sp useBgFill="1">
        <p:nvSpPr>
          <p:cNvPr id="8" name="Rettangolo 7"/>
          <p:cNvSpPr/>
          <p:nvPr/>
        </p:nvSpPr>
        <p:spPr>
          <a:xfrm>
            <a:off x="2051720" y="2564904"/>
            <a:ext cx="4968552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chemeClr val="tx1"/>
                </a:solidFill>
              </a:rPr>
              <a:t>Studi negli adulti</a:t>
            </a:r>
          </a:p>
        </p:txBody>
      </p:sp>
      <p:sp useBgFill="1">
        <p:nvSpPr>
          <p:cNvPr id="9" name="Rettangolo 8"/>
          <p:cNvSpPr/>
          <p:nvPr/>
        </p:nvSpPr>
        <p:spPr>
          <a:xfrm>
            <a:off x="2051720" y="4581128"/>
            <a:ext cx="5040560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dirty="0" smtClean="0">
                <a:solidFill>
                  <a:schemeClr val="tx1"/>
                </a:solidFill>
              </a:rPr>
              <a:t>In età pediatrica nessun evidenza di beneficio della terapia steroidea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02920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 smtClean="0"/>
              <a:t>Associazione paralisi del </a:t>
            </a:r>
            <a:r>
              <a:rPr lang="it-IT" dirty="0" err="1" smtClean="0"/>
              <a:t>facciale-otite</a:t>
            </a:r>
            <a:r>
              <a:rPr lang="it-IT" dirty="0" smtClean="0"/>
              <a:t> media acuta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02920" y="1844824"/>
            <a:ext cx="8183880" cy="41879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dirty="0" smtClean="0"/>
              <a:t>La paralisi del VII nervo cranico è una complicanza descritta ma piuttosto rara dell’otite media acuta (0.2% dei casi)</a:t>
            </a:r>
          </a:p>
          <a:p>
            <a:pPr algn="just">
              <a:buNone/>
            </a:pPr>
            <a:r>
              <a:rPr lang="it-IT" dirty="0" smtClean="0"/>
              <a:t>L’otite precede il manifestarsi della paralisi di alcuni giorni</a:t>
            </a:r>
          </a:p>
          <a:p>
            <a:pPr algn="just">
              <a:buNone/>
            </a:pPr>
            <a:r>
              <a:rPr lang="it-IT" dirty="0" smtClean="0"/>
              <a:t>Il trattamento antibiotico dell’otite comporta lo spontaneo e progressivo miglioramento della paralisi nel giro di alcune settimane o mesi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4427984" y="6011996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 </a:t>
            </a:r>
            <a:r>
              <a:rPr lang="en-US" i="1" dirty="0" err="1" smtClean="0">
                <a:solidFill>
                  <a:srgbClr val="002060"/>
                </a:solidFill>
              </a:rPr>
              <a:t>Otolaryngol</a:t>
            </a:r>
            <a:r>
              <a:rPr lang="en-US" i="1" dirty="0" smtClean="0">
                <a:solidFill>
                  <a:srgbClr val="002060"/>
                </a:solidFill>
              </a:rPr>
              <a:t> Head Neck Surg. 2005</a:t>
            </a:r>
            <a:endParaRPr lang="it-IT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tro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tr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1275</TotalTime>
  <Words>1140</Words>
  <Application>Microsoft Office PowerPoint</Application>
  <PresentationFormat>Presentazione su schermo (4:3)</PresentationFormat>
  <Paragraphs>160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Astro</vt:lpstr>
      <vt:lpstr>Dipartimento di Pediatria Casi clinici del mercoledì  16 gennaio 2013</vt:lpstr>
      <vt:lpstr>Diapositiva 2</vt:lpstr>
      <vt:lpstr>Diapositiva 3</vt:lpstr>
      <vt:lpstr>Paralisi del facciale</vt:lpstr>
      <vt:lpstr>Paralisi del facciale</vt:lpstr>
      <vt:lpstr>Diapositiva 6</vt:lpstr>
      <vt:lpstr>Scala di gravità per la paralisi del facciale</vt:lpstr>
      <vt:lpstr>Indicazioni alla terapia steroidea nel trattamento della paralisi del facciale </vt:lpstr>
      <vt:lpstr>Associazione paralisi del facciale-otite media acuta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Paralisi del facciale come sintomo d’esordio di leucemia in età pediatrica</vt:lpstr>
      <vt:lpstr>Diapositiva 17</vt:lpstr>
      <vt:lpstr>Segnali di allarme per neoplasia</vt:lpstr>
      <vt:lpstr>Take home messages</vt:lpstr>
      <vt:lpstr>Diapositiva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Robert</dc:creator>
  <cp:lastModifiedBy>nuovo</cp:lastModifiedBy>
  <cp:revision>36</cp:revision>
  <dcterms:created xsi:type="dcterms:W3CDTF">2013-01-05T10:44:30Z</dcterms:created>
  <dcterms:modified xsi:type="dcterms:W3CDTF">2013-03-05T08:15:45Z</dcterms:modified>
</cp:coreProperties>
</file>